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6858000" cy="9144000" type="screen4x3"/>
  <p:notesSz cx="6888163" cy="100218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FFCCFF"/>
    <a:srgbClr val="D60093"/>
    <a:srgbClr val="FF00FF"/>
    <a:srgbClr val="CCFFCC"/>
    <a:srgbClr val="00FFFF"/>
    <a:srgbClr val="FFFF66"/>
    <a:srgbClr val="0000FF"/>
    <a:srgbClr val="99FFCC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0" autoAdjust="0"/>
    <p:restoredTop sz="86371" autoAdjust="0"/>
  </p:normalViewPr>
  <p:slideViewPr>
    <p:cSldViewPr>
      <p:cViewPr>
        <p:scale>
          <a:sx n="120" d="100"/>
          <a:sy n="120" d="100"/>
        </p:scale>
        <p:origin x="1962" y="-318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204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353" cy="501015"/>
          </a:xfrm>
          <a:prstGeom prst="rect">
            <a:avLst/>
          </a:prstGeom>
        </p:spPr>
        <p:txBody>
          <a:bodyPr vert="horz" lIns="92309" tIns="46152" rIns="92309" bIns="4615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901205" y="0"/>
            <a:ext cx="2985353" cy="501015"/>
          </a:xfrm>
          <a:prstGeom prst="rect">
            <a:avLst/>
          </a:prstGeom>
        </p:spPr>
        <p:txBody>
          <a:bodyPr vert="horz" lIns="92309" tIns="46152" rIns="92309" bIns="46152" rtlCol="0"/>
          <a:lstStyle>
            <a:lvl1pPr algn="r">
              <a:defRPr sz="1200"/>
            </a:lvl1pPr>
          </a:lstStyle>
          <a:p>
            <a:fld id="{3C95D80D-102E-464A-A74B-ECFFA684C958}" type="datetimeFigureOut">
              <a:rPr kumimoji="1" lang="ja-JP" altLang="en-US" smtClean="0"/>
              <a:pPr/>
              <a:t>2021/4/15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519277"/>
            <a:ext cx="2985353" cy="501014"/>
          </a:xfrm>
          <a:prstGeom prst="rect">
            <a:avLst/>
          </a:prstGeom>
        </p:spPr>
        <p:txBody>
          <a:bodyPr vert="horz" lIns="92309" tIns="46152" rIns="92309" bIns="4615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901205" y="9519277"/>
            <a:ext cx="2985353" cy="501014"/>
          </a:xfrm>
          <a:prstGeom prst="rect">
            <a:avLst/>
          </a:prstGeom>
        </p:spPr>
        <p:txBody>
          <a:bodyPr vert="horz" lIns="92309" tIns="46152" rIns="92309" bIns="46152" rtlCol="0" anchor="b"/>
          <a:lstStyle>
            <a:lvl1pPr algn="r">
              <a:defRPr sz="1200"/>
            </a:lvl1pPr>
          </a:lstStyle>
          <a:p>
            <a:fld id="{82EAAB48-B551-4FA5-BFD1-5C7E718BE49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30968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38F4-51FF-4E41-B6E4-DB7A6838F5C1}" type="datetimeFigureOut">
              <a:rPr kumimoji="1" lang="ja-JP" altLang="en-US" smtClean="0"/>
              <a:pPr/>
              <a:t>2021/4/15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4A64-0467-44DE-ACB0-EF5A1669E4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38F4-51FF-4E41-B6E4-DB7A6838F5C1}" type="datetimeFigureOut">
              <a:rPr kumimoji="1" lang="ja-JP" altLang="en-US" smtClean="0"/>
              <a:pPr/>
              <a:t>2021/4/15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4A64-0467-44DE-ACB0-EF5A1669E4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38F4-51FF-4E41-B6E4-DB7A6838F5C1}" type="datetimeFigureOut">
              <a:rPr kumimoji="1" lang="ja-JP" altLang="en-US" smtClean="0"/>
              <a:pPr/>
              <a:t>2021/4/15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4A64-0467-44DE-ACB0-EF5A1669E4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38F4-51FF-4E41-B6E4-DB7A6838F5C1}" type="datetimeFigureOut">
              <a:rPr kumimoji="1" lang="ja-JP" altLang="en-US" smtClean="0"/>
              <a:pPr/>
              <a:t>2021/4/15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4A64-0467-44DE-ACB0-EF5A1669E4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38F4-51FF-4E41-B6E4-DB7A6838F5C1}" type="datetimeFigureOut">
              <a:rPr kumimoji="1" lang="ja-JP" altLang="en-US" smtClean="0"/>
              <a:pPr/>
              <a:t>2021/4/15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4A64-0467-44DE-ACB0-EF5A1669E4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38F4-51FF-4E41-B6E4-DB7A6838F5C1}" type="datetimeFigureOut">
              <a:rPr kumimoji="1" lang="ja-JP" altLang="en-US" smtClean="0"/>
              <a:pPr/>
              <a:t>2021/4/15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4A64-0467-44DE-ACB0-EF5A1669E4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38F4-51FF-4E41-B6E4-DB7A6838F5C1}" type="datetimeFigureOut">
              <a:rPr kumimoji="1" lang="ja-JP" altLang="en-US" smtClean="0"/>
              <a:pPr/>
              <a:t>2021/4/15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4A64-0467-44DE-ACB0-EF5A1669E4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38F4-51FF-4E41-B6E4-DB7A6838F5C1}" type="datetimeFigureOut">
              <a:rPr kumimoji="1" lang="ja-JP" altLang="en-US" smtClean="0"/>
              <a:pPr/>
              <a:t>2021/4/15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4A64-0467-44DE-ACB0-EF5A1669E4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38F4-51FF-4E41-B6E4-DB7A6838F5C1}" type="datetimeFigureOut">
              <a:rPr kumimoji="1" lang="ja-JP" altLang="en-US" smtClean="0"/>
              <a:pPr/>
              <a:t>2021/4/15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4A64-0467-44DE-ACB0-EF5A1669E4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38F4-51FF-4E41-B6E4-DB7A6838F5C1}" type="datetimeFigureOut">
              <a:rPr kumimoji="1" lang="ja-JP" altLang="en-US" smtClean="0"/>
              <a:pPr/>
              <a:t>2021/4/15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4A64-0467-44DE-ACB0-EF5A1669E4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38F4-51FF-4E41-B6E4-DB7A6838F5C1}" type="datetimeFigureOut">
              <a:rPr kumimoji="1" lang="ja-JP" altLang="en-US" smtClean="0"/>
              <a:pPr/>
              <a:t>2021/4/15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34A64-0467-44DE-ACB0-EF5A1669E4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738F4-51FF-4E41-B6E4-DB7A6838F5C1}" type="datetimeFigureOut">
              <a:rPr kumimoji="1" lang="ja-JP" altLang="en-US" smtClean="0"/>
              <a:pPr/>
              <a:t>2021/4/15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34A64-0467-44DE-ACB0-EF5A1669E43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テキスト ボックス 87"/>
          <p:cNvSpPr txBox="1"/>
          <p:nvPr/>
        </p:nvSpPr>
        <p:spPr>
          <a:xfrm>
            <a:off x="46281" y="5926849"/>
            <a:ext cx="6658769" cy="492443"/>
          </a:xfrm>
          <a:prstGeom prst="rect">
            <a:avLst/>
          </a:prstGeom>
          <a:solidFill>
            <a:srgbClr val="FFCCFF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>
                <a:solidFill>
                  <a:srgbClr val="D60093"/>
                </a:solidFill>
              </a:rPr>
              <a:t>　</a:t>
            </a:r>
            <a:r>
              <a:rPr kumimoji="1" lang="ja-JP" altLang="en-US" sz="1000" dirty="0" smtClean="0">
                <a:solidFill>
                  <a:srgbClr val="7030A0"/>
                </a:solidFill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深谷の子「６つの誓い」</a:t>
            </a:r>
            <a:endParaRPr kumimoji="1" lang="en-US" altLang="ja-JP" sz="1000" dirty="0" smtClean="0">
              <a:solidFill>
                <a:srgbClr val="7030A0"/>
              </a:solidFill>
              <a:latin typeface="AR P悠々ゴシック体E" panose="040B0900000000000000" pitchFamily="50" charset="-128"/>
              <a:ea typeface="AR P悠々ゴシック体E" panose="040B0900000000000000" pitchFamily="50" charset="-128"/>
            </a:endParaRPr>
          </a:p>
          <a:p>
            <a:r>
              <a:rPr lang="ja-JP" altLang="en-US" sz="800" dirty="0" smtClean="0">
                <a:solidFill>
                  <a:srgbClr val="002060"/>
                </a:solidFill>
              </a:rPr>
              <a:t>　　　</a:t>
            </a:r>
            <a:r>
              <a:rPr lang="ja-JP" altLang="en-US" sz="800" dirty="0" smtClean="0">
                <a:solidFill>
                  <a:srgbClr val="D60093"/>
                </a:solidFill>
              </a:rPr>
              <a:t>立志の精神・忠恕の心</a:t>
            </a:r>
            <a:endParaRPr lang="en-US" altLang="ja-JP" sz="800" dirty="0" smtClean="0">
              <a:solidFill>
                <a:srgbClr val="D60093"/>
              </a:solidFill>
            </a:endParaRPr>
          </a:p>
          <a:p>
            <a:r>
              <a:rPr kumimoji="1" lang="ja-JP" altLang="en-US" sz="800" dirty="0">
                <a:solidFill>
                  <a:srgbClr val="002060"/>
                </a:solidFill>
              </a:rPr>
              <a:t>　</a:t>
            </a:r>
            <a:r>
              <a:rPr kumimoji="1" lang="ja-JP" altLang="en-US" sz="800" dirty="0" smtClean="0">
                <a:solidFill>
                  <a:srgbClr val="002060"/>
                </a:solidFill>
              </a:rPr>
              <a:t>　夢にむかって努力する子</a:t>
            </a:r>
            <a:endParaRPr kumimoji="1" lang="ja-JP" altLang="en-US" sz="800" dirty="0">
              <a:solidFill>
                <a:srgbClr val="002060"/>
              </a:solidFill>
            </a:endParaRPr>
          </a:p>
        </p:txBody>
      </p:sp>
      <p:sp>
        <p:nvSpPr>
          <p:cNvPr id="40" name="下矢印 39"/>
          <p:cNvSpPr/>
          <p:nvPr/>
        </p:nvSpPr>
        <p:spPr>
          <a:xfrm>
            <a:off x="4941168" y="3851920"/>
            <a:ext cx="785818" cy="2143140"/>
          </a:xfrm>
          <a:prstGeom prst="downArrow">
            <a:avLst/>
          </a:prstGeom>
          <a:gradFill flip="none" rotWithShape="1">
            <a:gsLst>
              <a:gs pos="0">
                <a:srgbClr val="00FFFF"/>
              </a:gs>
              <a:gs pos="64999">
                <a:srgbClr val="F0EBD5"/>
              </a:gs>
              <a:gs pos="100000">
                <a:srgbClr val="D1C39F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片側の 2 つの角を丸めた四角形 13"/>
          <p:cNvSpPr/>
          <p:nvPr/>
        </p:nvSpPr>
        <p:spPr>
          <a:xfrm>
            <a:off x="188640" y="1115616"/>
            <a:ext cx="6408712" cy="1872208"/>
          </a:xfrm>
          <a:prstGeom prst="round2SameRect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84784" y="2987824"/>
            <a:ext cx="3588143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6" name="ホームベース 85"/>
          <p:cNvSpPr/>
          <p:nvPr/>
        </p:nvSpPr>
        <p:spPr>
          <a:xfrm>
            <a:off x="357166" y="4572000"/>
            <a:ext cx="785818" cy="571504"/>
          </a:xfrm>
          <a:prstGeom prst="homePlate">
            <a:avLst/>
          </a:prstGeom>
          <a:gradFill>
            <a:gsLst>
              <a:gs pos="0">
                <a:srgbClr val="00FFFF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1" name="ホームベース 90"/>
          <p:cNvSpPr/>
          <p:nvPr/>
        </p:nvSpPr>
        <p:spPr>
          <a:xfrm rot="10800000">
            <a:off x="5572140" y="4071934"/>
            <a:ext cx="785818" cy="571504"/>
          </a:xfrm>
          <a:prstGeom prst="homePlate">
            <a:avLst/>
          </a:prstGeom>
          <a:gradFill>
            <a:gsLst>
              <a:gs pos="0">
                <a:srgbClr val="00FFFF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ホームベース 80"/>
          <p:cNvSpPr/>
          <p:nvPr/>
        </p:nvSpPr>
        <p:spPr>
          <a:xfrm>
            <a:off x="357166" y="3929058"/>
            <a:ext cx="785818" cy="571504"/>
          </a:xfrm>
          <a:prstGeom prst="homePlate">
            <a:avLst/>
          </a:prstGeom>
          <a:gradFill>
            <a:gsLst>
              <a:gs pos="0">
                <a:srgbClr val="00FFFF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正方形/長方形 66"/>
          <p:cNvSpPr/>
          <p:nvPr/>
        </p:nvSpPr>
        <p:spPr>
          <a:xfrm>
            <a:off x="283271" y="8221256"/>
            <a:ext cx="6284222" cy="860751"/>
          </a:xfrm>
          <a:prstGeom prst="rect">
            <a:avLst/>
          </a:prstGeom>
          <a:solidFill>
            <a:srgbClr val="CCFFCC"/>
          </a:solidFill>
          <a:ln>
            <a:solidFill>
              <a:srgbClr val="99FF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/楕円 5"/>
          <p:cNvSpPr/>
          <p:nvPr/>
        </p:nvSpPr>
        <p:spPr>
          <a:xfrm>
            <a:off x="1412776" y="0"/>
            <a:ext cx="5184576" cy="97160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雲 6"/>
          <p:cNvSpPr/>
          <p:nvPr/>
        </p:nvSpPr>
        <p:spPr>
          <a:xfrm>
            <a:off x="1772816" y="323528"/>
            <a:ext cx="1357322" cy="428628"/>
          </a:xfrm>
          <a:prstGeom prst="cloud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916832" y="395536"/>
            <a:ext cx="1296144" cy="261610"/>
          </a:xfrm>
          <a:prstGeom prst="rect">
            <a:avLst/>
          </a:prstGeom>
          <a:noFill/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 smtClean="0">
                <a:ln w="1905"/>
                <a:solidFill>
                  <a:srgbClr val="FF00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P創英角ﾎﾟｯﾌﾟ体" pitchFamily="50" charset="-128"/>
                <a:ea typeface="HGP創英角ﾎﾟｯﾌﾟ体" pitchFamily="50" charset="-128"/>
              </a:rPr>
              <a:t>「ありがとう」が</a:t>
            </a:r>
            <a:endParaRPr kumimoji="1" lang="ja-JP" altLang="en-US" sz="1100" b="1" dirty="0">
              <a:ln w="1905"/>
              <a:solidFill>
                <a:srgbClr val="FF00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9" name="雲 8"/>
          <p:cNvSpPr/>
          <p:nvPr/>
        </p:nvSpPr>
        <p:spPr>
          <a:xfrm>
            <a:off x="3212976" y="323528"/>
            <a:ext cx="1512168" cy="428628"/>
          </a:xfrm>
          <a:prstGeom prst="cloud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429000" y="395536"/>
            <a:ext cx="1224136" cy="261610"/>
          </a:xfrm>
          <a:prstGeom prst="rect">
            <a:avLst/>
          </a:prstGeom>
          <a:noFill/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 smtClean="0">
                <a:ln w="1905"/>
                <a:solidFill>
                  <a:srgbClr val="FF00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P創英角ﾎﾟｯﾌﾟ体" pitchFamily="50" charset="-128"/>
                <a:ea typeface="HGP創英角ﾎﾟｯﾌﾟ体" pitchFamily="50" charset="-128"/>
              </a:rPr>
              <a:t>　あふれる街</a:t>
            </a:r>
            <a:endParaRPr kumimoji="1" lang="ja-JP" altLang="en-US" sz="1100" b="1" dirty="0">
              <a:ln w="1905"/>
              <a:solidFill>
                <a:srgbClr val="FF00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11" name="雲 10"/>
          <p:cNvSpPr/>
          <p:nvPr/>
        </p:nvSpPr>
        <p:spPr>
          <a:xfrm>
            <a:off x="4653136" y="467544"/>
            <a:ext cx="1357322" cy="360040"/>
          </a:xfrm>
          <a:prstGeom prst="cloud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869160" y="539552"/>
            <a:ext cx="1008112" cy="261610"/>
          </a:xfrm>
          <a:prstGeom prst="rect">
            <a:avLst/>
          </a:prstGeom>
          <a:noFill/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kumimoji="1" lang="ja-JP" altLang="en-US" sz="105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　</a:t>
            </a:r>
            <a:r>
              <a:rPr kumimoji="1" lang="ja-JP" altLang="en-US" sz="1100" b="1" dirty="0" smtClean="0">
                <a:ln w="1905"/>
                <a:solidFill>
                  <a:srgbClr val="FF00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P創英角ﾎﾟｯﾌﾟ体" pitchFamily="50" charset="-128"/>
                <a:ea typeface="HGP創英角ﾎﾟｯﾌﾟ体" pitchFamily="50" charset="-128"/>
              </a:rPr>
              <a:t>ふ　か　や</a:t>
            </a:r>
            <a:endParaRPr kumimoji="1" lang="ja-JP" altLang="en-US" sz="1100" b="1" dirty="0">
              <a:ln w="1905"/>
              <a:solidFill>
                <a:srgbClr val="FF00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GP創英角ﾎﾟｯﾌﾟ体" pitchFamily="50" charset="-128"/>
              <a:ea typeface="HGP創英角ﾎﾟｯﾌﾟ体" pitchFamily="50" charset="-128"/>
            </a:endParaRPr>
          </a:p>
        </p:txBody>
      </p:sp>
      <p:sp>
        <p:nvSpPr>
          <p:cNvPr id="13" name="WordArt 1028"/>
          <p:cNvSpPr>
            <a:spLocks noChangeArrowheads="1" noChangeShapeType="1" noTextEdit="1"/>
          </p:cNvSpPr>
          <p:nvPr/>
        </p:nvSpPr>
        <p:spPr bwMode="auto">
          <a:xfrm>
            <a:off x="2060848" y="755576"/>
            <a:ext cx="2808312" cy="43204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ja-JP" altLang="en-US" sz="1400" kern="10" dirty="0" smtClean="0">
                <a:ln w="31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chemeClr val="bg1"/>
                  </a:outerShdw>
                </a:effectLst>
                <a:latin typeface="HGS創英角ﾎﾟｯﾌﾟ体"/>
                <a:ea typeface="HGS創英角ﾎﾟｯﾌﾟ体"/>
              </a:rPr>
              <a:t>令和３年度</a:t>
            </a:r>
            <a:r>
              <a:rPr lang="ja-JP" altLang="en-US" sz="1400" kern="10" dirty="0">
                <a:ln w="31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chemeClr val="bg1"/>
                  </a:outerShdw>
                </a:effectLst>
                <a:latin typeface="HGS創英角ﾎﾟｯﾌﾟ体"/>
                <a:ea typeface="HGS創英角ﾎﾟｯﾌﾟ体"/>
              </a:rPr>
              <a:t>　</a:t>
            </a:r>
            <a:r>
              <a:rPr lang="ja-JP" altLang="en-US" sz="1400" kern="10" dirty="0" smtClean="0">
                <a:ln w="317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chemeClr val="bg1"/>
                  </a:outerShdw>
                </a:effectLst>
                <a:latin typeface="HGS創英角ﾎﾟｯﾌﾟ体"/>
                <a:ea typeface="HGS創英角ﾎﾟｯﾌﾟ体"/>
              </a:rPr>
              <a:t>上柴東小グランドデザイン</a:t>
            </a:r>
            <a:endParaRPr lang="ja-JP" altLang="en-US" sz="1400" kern="10" dirty="0">
              <a:ln w="31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chemeClr val="bg1"/>
                </a:outerShdw>
              </a:effectLst>
              <a:latin typeface="HGS創英角ﾎﾟｯﾌﾟ体"/>
              <a:ea typeface="HGS創英角ﾎﾟｯﾌﾟ体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57232" y="1285852"/>
            <a:ext cx="5286412" cy="369332"/>
          </a:xfrm>
          <a:prstGeom prst="rect">
            <a:avLst/>
          </a:prstGeom>
          <a:noFill/>
        </p:spPr>
        <p:txBody>
          <a:bodyPr wrap="square" rtlCol="0">
            <a:prstTxWarp prst="textCanUp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kumimoji="1" lang="ja-JP" alt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FFFF"/>
                </a:solidFill>
                <a:latin typeface="AR P明朝体U" pitchFamily="50" charset="-128"/>
                <a:ea typeface="AR P明朝体U" pitchFamily="50" charset="-128"/>
              </a:rPr>
              <a:t>夢</a:t>
            </a:r>
            <a:r>
              <a:rPr lang="ja-JP" alt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FFFF"/>
                </a:solidFill>
                <a:latin typeface="AR P明朝体U" pitchFamily="50" charset="-128"/>
                <a:ea typeface="AR P明朝体U" pitchFamily="50" charset="-128"/>
              </a:rPr>
              <a:t>と</a:t>
            </a:r>
            <a:r>
              <a:rPr kumimoji="1" lang="ja-JP" alt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FFFF"/>
                </a:solidFill>
                <a:latin typeface="AR P明朝体U" pitchFamily="50" charset="-128"/>
                <a:ea typeface="AR P明朝体U" pitchFamily="50" charset="-128"/>
              </a:rPr>
              <a:t>志をはぐくむ上柴東っ子の育成</a:t>
            </a:r>
            <a:endParaRPr kumimoji="1" lang="ja-JP" altLang="en-U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FFFF"/>
              </a:solidFill>
              <a:latin typeface="AR P明朝体U" pitchFamily="50" charset="-128"/>
              <a:ea typeface="AR P明朝体U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71480" y="1714480"/>
            <a:ext cx="1785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solidFill>
                  <a:srgbClr val="000066"/>
                </a:solidFill>
                <a:latin typeface="AR P丸ゴシック体E" pitchFamily="50" charset="-128"/>
                <a:ea typeface="AR P丸ゴシック体E" pitchFamily="50" charset="-128"/>
              </a:rPr>
              <a:t>本気で学ぶ子</a:t>
            </a:r>
            <a:endParaRPr kumimoji="1" lang="ja-JP" altLang="en-US" sz="2000" dirty="0">
              <a:solidFill>
                <a:srgbClr val="000066"/>
              </a:solidFill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214554" y="1714480"/>
            <a:ext cx="21408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solidFill>
                  <a:srgbClr val="000066"/>
                </a:solidFill>
                <a:latin typeface="AR P丸ゴシック体E" pitchFamily="50" charset="-128"/>
                <a:ea typeface="AR P丸ゴシック体E" pitchFamily="50" charset="-128"/>
              </a:rPr>
              <a:t>思いやりがある子</a:t>
            </a:r>
            <a:endParaRPr kumimoji="1" lang="ja-JP" altLang="en-US" sz="2000" dirty="0">
              <a:solidFill>
                <a:srgbClr val="000066"/>
              </a:solidFill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286256" y="1714480"/>
            <a:ext cx="2214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solidFill>
                  <a:srgbClr val="000066"/>
                </a:solidFill>
                <a:latin typeface="AR P丸ゴシック体E" pitchFamily="50" charset="-128"/>
                <a:ea typeface="AR P丸ゴシック体E" pitchFamily="50" charset="-128"/>
              </a:rPr>
              <a:t>進んで運動する子</a:t>
            </a:r>
            <a:endParaRPr kumimoji="1" lang="ja-JP" altLang="en-US" sz="2000" dirty="0">
              <a:solidFill>
                <a:srgbClr val="000066"/>
              </a:solidFill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836712" y="2123728"/>
            <a:ext cx="1143008" cy="26808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2636912" y="2123728"/>
            <a:ext cx="1152128" cy="28575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4797152" y="2123728"/>
            <a:ext cx="1143008" cy="28575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878092" y="2051844"/>
            <a:ext cx="1085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>
                <a:solidFill>
                  <a:srgbClr val="0000FF"/>
                </a:solidFill>
                <a:latin typeface="AR P丸ゴシック体E" pitchFamily="50" charset="-128"/>
                <a:ea typeface="AR P丸ゴシック体E" pitchFamily="50" charset="-128"/>
              </a:rPr>
              <a:t>本気</a:t>
            </a:r>
            <a:endParaRPr kumimoji="1" lang="ja-JP" altLang="en-US" b="1" dirty="0">
              <a:solidFill>
                <a:srgbClr val="0000FF"/>
              </a:solidFill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776018" y="2064198"/>
            <a:ext cx="1017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rgbClr val="0000FF"/>
                </a:solidFill>
                <a:latin typeface="AR P丸ゴシック体E" pitchFamily="50" charset="-128"/>
                <a:ea typeface="AR P丸ゴシック体E" pitchFamily="50" charset="-128"/>
              </a:rPr>
              <a:t>仲よく</a:t>
            </a:r>
            <a:endParaRPr kumimoji="1" lang="ja-JP" altLang="en-US" b="1" dirty="0">
              <a:solidFill>
                <a:srgbClr val="0000FF"/>
              </a:solidFill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819188" y="2068317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 smtClean="0">
                <a:solidFill>
                  <a:srgbClr val="0000FF"/>
                </a:solidFill>
                <a:latin typeface="AR P丸ゴシック体E" pitchFamily="50" charset="-128"/>
                <a:ea typeface="AR P丸ゴシック体E" pitchFamily="50" charset="-128"/>
              </a:rPr>
              <a:t>元気よく</a:t>
            </a:r>
            <a:endParaRPr kumimoji="1" lang="ja-JP" altLang="en-US" b="1" dirty="0">
              <a:solidFill>
                <a:srgbClr val="0000FF"/>
              </a:solidFill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04664" y="2411760"/>
            <a:ext cx="178595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/>
              <a:t>○話す人の目を見て聞こう</a:t>
            </a:r>
            <a:endParaRPr kumimoji="1" lang="en-US" altLang="ja-JP" sz="1050" dirty="0" smtClean="0"/>
          </a:p>
          <a:p>
            <a:r>
              <a:rPr kumimoji="1" lang="ja-JP" altLang="en-US" sz="1050" dirty="0" smtClean="0"/>
              <a:t>○</a:t>
            </a:r>
            <a:r>
              <a:rPr lang="ja-JP" altLang="en-US" sz="1050" dirty="0" smtClean="0"/>
              <a:t>よく</a:t>
            </a:r>
            <a:r>
              <a:rPr kumimoji="1" lang="ja-JP" altLang="en-US" sz="1050" dirty="0" smtClean="0"/>
              <a:t>考えて発表しよう</a:t>
            </a:r>
            <a:endParaRPr kumimoji="1" lang="en-US" altLang="ja-JP" sz="1050" dirty="0" smtClean="0"/>
          </a:p>
          <a:p>
            <a:r>
              <a:rPr lang="ja-JP" altLang="en-US" sz="1050" dirty="0" smtClean="0"/>
              <a:t>○学習準備を進んでしよう</a:t>
            </a:r>
            <a:endParaRPr kumimoji="1" lang="ja-JP" altLang="en-US" sz="105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204864" y="2411760"/>
            <a:ext cx="228601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/>
              <a:t>○</a:t>
            </a:r>
            <a:r>
              <a:rPr kumimoji="1" lang="ja-JP" altLang="en-US" sz="1000" dirty="0" smtClean="0"/>
              <a:t>「ありがとう」の</a:t>
            </a:r>
            <a:r>
              <a:rPr lang="ja-JP" altLang="en-US" sz="1000" dirty="0" smtClean="0"/>
              <a:t>心と</a:t>
            </a:r>
            <a:r>
              <a:rPr kumimoji="1" lang="ja-JP" altLang="en-US" sz="1000" dirty="0" smtClean="0"/>
              <a:t>言葉を実践しよう</a:t>
            </a:r>
            <a:endParaRPr kumimoji="1" lang="en-US" altLang="ja-JP" sz="1000" dirty="0" smtClean="0"/>
          </a:p>
          <a:p>
            <a:r>
              <a:rPr kumimoji="1" lang="ja-JP" altLang="en-US" sz="1050" dirty="0" smtClean="0"/>
              <a:t>○</a:t>
            </a:r>
            <a:r>
              <a:rPr lang="ja-JP" altLang="en-US" sz="1050" dirty="0" smtClean="0"/>
              <a:t>よい</a:t>
            </a:r>
            <a:r>
              <a:rPr kumimoji="1" lang="ja-JP" altLang="en-US" sz="1050" dirty="0" smtClean="0"/>
              <a:t>言葉、きれいな言葉を使おう</a:t>
            </a:r>
            <a:endParaRPr kumimoji="1" lang="en-US" altLang="ja-JP" sz="1050" dirty="0" smtClean="0"/>
          </a:p>
          <a:p>
            <a:r>
              <a:rPr lang="ja-JP" altLang="en-US" sz="1050" dirty="0" smtClean="0"/>
              <a:t>○明るいあいさつと返事をしよう</a:t>
            </a:r>
            <a:endParaRPr kumimoji="1" lang="ja-JP" altLang="en-US" sz="105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365104" y="2411760"/>
            <a:ext cx="2215718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/>
              <a:t>○</a:t>
            </a:r>
            <a:r>
              <a:rPr kumimoji="1" lang="ja-JP" altLang="en-US" sz="1000" dirty="0" smtClean="0"/>
              <a:t>目標に向かって努力</a:t>
            </a:r>
            <a:r>
              <a:rPr lang="ja-JP" altLang="en-US" sz="1000" dirty="0" smtClean="0"/>
              <a:t>しよう</a:t>
            </a:r>
            <a:endParaRPr kumimoji="1" lang="en-US" altLang="ja-JP" sz="1000" dirty="0" smtClean="0"/>
          </a:p>
          <a:p>
            <a:r>
              <a:rPr lang="ja-JP" altLang="en-US" sz="1000" dirty="0" smtClean="0"/>
              <a:t>○元気に遊び、</a:t>
            </a:r>
            <a:r>
              <a:rPr lang="ja-JP" altLang="en-US" sz="1050" dirty="0" smtClean="0"/>
              <a:t>体力を伸ばそう</a:t>
            </a:r>
            <a:endParaRPr lang="en-US" altLang="ja-JP" sz="1050" dirty="0" smtClean="0"/>
          </a:p>
          <a:p>
            <a:r>
              <a:rPr kumimoji="1" lang="ja-JP" altLang="en-US" sz="1050" dirty="0" smtClean="0"/>
              <a:t>○早寝・早起き・朝ご飯を心がけよう</a:t>
            </a:r>
            <a:endParaRPr kumimoji="1" lang="ja-JP" altLang="en-US" sz="1050" dirty="0"/>
          </a:p>
        </p:txBody>
      </p:sp>
      <p:sp>
        <p:nvSpPr>
          <p:cNvPr id="32" name="フローチャート : 準備 31"/>
          <p:cNvSpPr/>
          <p:nvPr/>
        </p:nvSpPr>
        <p:spPr>
          <a:xfrm>
            <a:off x="406811" y="6681880"/>
            <a:ext cx="1368152" cy="285752"/>
          </a:xfrm>
          <a:prstGeom prst="flowChartPreparation">
            <a:avLst/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1"/>
            <a:tileRect/>
          </a:gra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3" name="フローチャート : 準備 32"/>
          <p:cNvSpPr/>
          <p:nvPr/>
        </p:nvSpPr>
        <p:spPr>
          <a:xfrm>
            <a:off x="1725697" y="6681880"/>
            <a:ext cx="1512168" cy="285752"/>
          </a:xfrm>
          <a:prstGeom prst="flowChartPreparation">
            <a:avLst/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1"/>
            <a:tileRect/>
          </a:gra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4" name="フローチャート : 準備 33"/>
          <p:cNvSpPr/>
          <p:nvPr/>
        </p:nvSpPr>
        <p:spPr>
          <a:xfrm>
            <a:off x="3160172" y="6681408"/>
            <a:ext cx="1512168" cy="285752"/>
          </a:xfrm>
          <a:prstGeom prst="flowChartPreparation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1"/>
          </a:gra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5" name="フローチャート : 準備 34"/>
          <p:cNvSpPr/>
          <p:nvPr/>
        </p:nvSpPr>
        <p:spPr>
          <a:xfrm>
            <a:off x="4644649" y="6679605"/>
            <a:ext cx="1008112" cy="285752"/>
          </a:xfrm>
          <a:prstGeom prst="flowChartPreparation">
            <a:avLst/>
          </a:prstGeom>
          <a:gradFill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lin ang="16200000" scaled="1"/>
          </a:gra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3126810" y="6620102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7030A0"/>
                </a:solidFill>
                <a:latin typeface="AR P悠々ゴシック体E" pitchFamily="50" charset="-128"/>
                <a:ea typeface="AR P悠々ゴシック体E" pitchFamily="50" charset="-128"/>
              </a:rPr>
              <a:t>  道徳的体験</a:t>
            </a:r>
            <a:endParaRPr kumimoji="1" lang="ja-JP" altLang="en-US" dirty="0">
              <a:solidFill>
                <a:srgbClr val="7030A0"/>
              </a:solidFill>
              <a:latin typeface="AR P悠々ゴシック体E" pitchFamily="50" charset="-128"/>
              <a:ea typeface="AR P悠々ゴシック体E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1824941" y="664064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rgbClr val="7030A0"/>
                </a:solidFill>
                <a:latin typeface="AR P悠々ゴシック体E" pitchFamily="50" charset="-128"/>
                <a:ea typeface="AR P悠々ゴシック体E" pitchFamily="50" charset="-128"/>
              </a:rPr>
              <a:t>運動と遊び</a:t>
            </a:r>
            <a:endParaRPr kumimoji="1" lang="ja-JP" altLang="en-US" dirty="0">
              <a:solidFill>
                <a:srgbClr val="7030A0"/>
              </a:solidFill>
              <a:latin typeface="AR P悠々ゴシック体E" pitchFamily="50" charset="-128"/>
              <a:ea typeface="AR P悠々ゴシック体E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4745109" y="6634799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solidFill>
                  <a:srgbClr val="7030A0"/>
                </a:solidFill>
                <a:latin typeface="AR P悠々ゴシック体E" pitchFamily="50" charset="-128"/>
                <a:ea typeface="AR P悠々ゴシック体E" pitchFamily="50" charset="-128"/>
              </a:rPr>
              <a:t> </a:t>
            </a:r>
            <a:r>
              <a:rPr kumimoji="1" lang="ja-JP" altLang="en-US" dirty="0" smtClean="0">
                <a:solidFill>
                  <a:srgbClr val="7030A0"/>
                </a:solidFill>
                <a:latin typeface="AR P悠々ゴシック体E" pitchFamily="50" charset="-128"/>
                <a:ea typeface="AR P悠々ゴシック体E" pitchFamily="50" charset="-128"/>
              </a:rPr>
              <a:t>立腰</a:t>
            </a:r>
            <a:endParaRPr kumimoji="1" lang="ja-JP" altLang="en-US" dirty="0">
              <a:solidFill>
                <a:srgbClr val="7030A0"/>
              </a:solidFill>
              <a:latin typeface="AR P悠々ゴシック体E" pitchFamily="50" charset="-128"/>
              <a:ea typeface="AR P悠々ゴシック体E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326485" y="6627409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7030A0"/>
                </a:solidFill>
                <a:latin typeface="AR P悠々ゴシック体E" pitchFamily="50" charset="-128"/>
                <a:ea typeface="AR P悠々ゴシック体E" pitchFamily="50" charset="-128"/>
              </a:rPr>
              <a:t>   教育相談</a:t>
            </a:r>
            <a:endParaRPr kumimoji="1" lang="ja-JP" altLang="en-US" dirty="0">
              <a:solidFill>
                <a:srgbClr val="7030A0"/>
              </a:solidFill>
              <a:latin typeface="AR P悠々ゴシック体E" pitchFamily="50" charset="-128"/>
              <a:ea typeface="AR P悠々ゴシック体E" pitchFamily="50" charset="-128"/>
            </a:endParaRPr>
          </a:p>
        </p:txBody>
      </p:sp>
      <p:sp>
        <p:nvSpPr>
          <p:cNvPr id="42" name="上矢印 41"/>
          <p:cNvSpPr/>
          <p:nvPr/>
        </p:nvSpPr>
        <p:spPr>
          <a:xfrm>
            <a:off x="857232" y="3286116"/>
            <a:ext cx="785818" cy="2143140"/>
          </a:xfrm>
          <a:prstGeom prst="upArrow">
            <a:avLst/>
          </a:prstGeom>
          <a:gradFill flip="none" rotWithShape="1">
            <a:gsLst>
              <a:gs pos="0">
                <a:srgbClr val="00FFFF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1000108" y="3643306"/>
            <a:ext cx="461665" cy="207170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0000FF"/>
                </a:solidFill>
                <a:latin typeface="AR P悠々ゴシック体E" pitchFamily="50" charset="-128"/>
                <a:ea typeface="AR P悠々ゴシック体E" pitchFamily="50" charset="-128"/>
              </a:rPr>
              <a:t>「支援」・育てる</a:t>
            </a:r>
            <a:endParaRPr kumimoji="1" lang="ja-JP" altLang="en-US" dirty="0">
              <a:solidFill>
                <a:srgbClr val="0000FF"/>
              </a:solidFill>
              <a:latin typeface="AR P悠々ゴシック体E" pitchFamily="50" charset="-128"/>
              <a:ea typeface="AR P悠々ゴシック体E" pitchFamily="50" charset="-128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1844824" y="4355976"/>
            <a:ext cx="2786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 smtClean="0">
                <a:latin typeface="AR P明朝体U" pitchFamily="50" charset="-128"/>
                <a:ea typeface="AR P明朝体U" pitchFamily="50" charset="-128"/>
              </a:rPr>
              <a:t>知・徳・体・情・意</a:t>
            </a:r>
            <a:endParaRPr kumimoji="1" lang="ja-JP" altLang="en-US" sz="2400" b="1" dirty="0">
              <a:latin typeface="AR P明朝体U" pitchFamily="50" charset="-128"/>
              <a:ea typeface="AR P明朝体U" pitchFamily="50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124744" y="5148064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0000FF"/>
                </a:solidFill>
                <a:latin typeface="AR P丸ゴシック体E" pitchFamily="50" charset="-128"/>
                <a:ea typeface="AR P丸ゴシック体E" pitchFamily="50" charset="-128"/>
              </a:rPr>
              <a:t>　知識・技能・思考力・判断力・表現力</a:t>
            </a:r>
            <a:endParaRPr kumimoji="1" lang="ja-JP" altLang="en-US" b="1" dirty="0">
              <a:solidFill>
                <a:srgbClr val="0000FF"/>
              </a:solidFill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62" name="星 7 61"/>
          <p:cNvSpPr/>
          <p:nvPr/>
        </p:nvSpPr>
        <p:spPr>
          <a:xfrm>
            <a:off x="2338773" y="3903572"/>
            <a:ext cx="630429" cy="533203"/>
          </a:xfrm>
          <a:prstGeom prst="star7">
            <a:avLst/>
          </a:prstGeom>
          <a:solidFill>
            <a:srgbClr val="FFCCFF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0000"/>
                </a:solidFill>
                <a:latin typeface="AR P悠々ゴシック体E" pitchFamily="50" charset="-128"/>
                <a:ea typeface="AR P悠々ゴシック体E" pitchFamily="50" charset="-128"/>
              </a:rPr>
              <a:t>夢</a:t>
            </a:r>
            <a:endParaRPr kumimoji="1" lang="ja-JP" altLang="en-US" dirty="0">
              <a:solidFill>
                <a:srgbClr val="FF0000"/>
              </a:solidFill>
              <a:latin typeface="AR P悠々ゴシック体E" pitchFamily="50" charset="-128"/>
              <a:ea typeface="AR P悠々ゴシック体E" pitchFamily="50" charset="-128"/>
            </a:endParaRPr>
          </a:p>
        </p:txBody>
      </p:sp>
      <p:sp>
        <p:nvSpPr>
          <p:cNvPr id="63" name="星 7 62"/>
          <p:cNvSpPr/>
          <p:nvPr/>
        </p:nvSpPr>
        <p:spPr>
          <a:xfrm>
            <a:off x="3611300" y="3910625"/>
            <a:ext cx="627458" cy="535399"/>
          </a:xfrm>
          <a:prstGeom prst="star7">
            <a:avLst/>
          </a:prstGeom>
          <a:solidFill>
            <a:srgbClr val="FFCCFF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rgbClr val="FF0000"/>
                </a:solidFill>
                <a:latin typeface="AR P悠々ゴシック体E" pitchFamily="50" charset="-128"/>
                <a:ea typeface="AR P悠々ゴシック体E" pitchFamily="50" charset="-128"/>
              </a:rPr>
              <a:t>志</a:t>
            </a:r>
            <a:endParaRPr kumimoji="1" lang="ja-JP" altLang="en-US" dirty="0">
              <a:solidFill>
                <a:srgbClr val="FF0000"/>
              </a:solidFill>
              <a:latin typeface="AR P悠々ゴシック体E" pitchFamily="50" charset="-128"/>
              <a:ea typeface="AR P悠々ゴシック体E" pitchFamily="50" charset="-128"/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1750588" y="8337899"/>
            <a:ext cx="328481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100" dirty="0">
                <a:latin typeface="+mn-ea"/>
              </a:rPr>
              <a:t>〇お互いに○○し合える子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100" dirty="0">
                <a:latin typeface="+mn-ea"/>
              </a:rPr>
              <a:t>〇恥ずかしがらず自分の考えを言える子</a:t>
            </a:r>
            <a:endParaRPr kumimoji="0" lang="ja-JP" altLang="en-US" sz="2000" dirty="0">
              <a:latin typeface="+mn-ea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100" dirty="0">
                <a:latin typeface="+mn-ea"/>
              </a:rPr>
              <a:t>〇相手の良いところを見つけ</a:t>
            </a:r>
            <a:r>
              <a:rPr kumimoji="0" lang="ja-JP" altLang="en-US" sz="1100" dirty="0" smtClean="0">
                <a:latin typeface="+mn-ea"/>
              </a:rPr>
              <a:t>、伝える</a:t>
            </a:r>
            <a:r>
              <a:rPr kumimoji="0" lang="ja-JP" altLang="en-US" sz="1100" dirty="0">
                <a:latin typeface="+mn-ea"/>
              </a:rPr>
              <a:t>ことができる子</a:t>
            </a:r>
            <a:endParaRPr kumimoji="0" lang="ja-JP" altLang="en-US" dirty="0">
              <a:latin typeface="+mn-ea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en-US" sz="1100" dirty="0" smtClean="0">
                <a:latin typeface="+mn-ea"/>
              </a:rPr>
              <a:t>〇友達の意見や発表を聴くことができる子</a:t>
            </a:r>
            <a:r>
              <a:rPr lang="ja-JP" altLang="en-US" sz="1100" dirty="0" smtClean="0">
                <a:latin typeface="AR P丸ゴシック体E" pitchFamily="50" charset="-128"/>
                <a:ea typeface="AR P丸ゴシック体E" pitchFamily="50" charset="-128"/>
              </a:rPr>
              <a:t>　　</a:t>
            </a:r>
            <a:endParaRPr lang="ja-JP" altLang="en-US" sz="1100" dirty="0"/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2624526" y="7714052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 smtClean="0">
                <a:solidFill>
                  <a:srgbClr val="7030A0"/>
                </a:solidFill>
                <a:latin typeface="AR P丸ゴシック体E" pitchFamily="50" charset="-128"/>
                <a:ea typeface="AR P丸ゴシック体E" pitchFamily="50" charset="-128"/>
              </a:rPr>
              <a:t>秩序感がある</a:t>
            </a:r>
            <a:endParaRPr kumimoji="1" lang="ja-JP" altLang="en-US" sz="1400" b="1" dirty="0">
              <a:solidFill>
                <a:srgbClr val="7030A0"/>
              </a:solidFill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4623481" y="7678667"/>
            <a:ext cx="1584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 smtClean="0">
                <a:solidFill>
                  <a:srgbClr val="7030A0"/>
                </a:solidFill>
                <a:latin typeface="AR P丸ゴシック体E" pitchFamily="50" charset="-128"/>
                <a:ea typeface="AR P丸ゴシック体E" pitchFamily="50" charset="-128"/>
              </a:rPr>
              <a:t>品性がある</a:t>
            </a:r>
            <a:endParaRPr kumimoji="1" lang="ja-JP" altLang="en-US" sz="1400" b="1" dirty="0">
              <a:solidFill>
                <a:srgbClr val="7030A0"/>
              </a:solidFill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75" name="角丸四角形 74"/>
          <p:cNvSpPr/>
          <p:nvPr/>
        </p:nvSpPr>
        <p:spPr>
          <a:xfrm>
            <a:off x="283271" y="7051474"/>
            <a:ext cx="6284222" cy="626663"/>
          </a:xfrm>
          <a:prstGeom prst="roundRect">
            <a:avLst/>
          </a:prstGeom>
          <a:solidFill>
            <a:srgbClr val="FFCCFF">
              <a:alpha val="50000"/>
            </a:srgbClr>
          </a:solidFill>
          <a:ln cmpd="dbl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790" dirty="0" smtClean="0">
                <a:solidFill>
                  <a:srgbClr val="002060"/>
                </a:solidFill>
                <a:ea typeface="HGP創英角ﾎﾟｯﾌﾟ体" pitchFamily="50" charset="-128"/>
              </a:rPr>
              <a:t>　  </a:t>
            </a:r>
            <a:r>
              <a:rPr kumimoji="1" lang="ja-JP" altLang="en-US" sz="1790" dirty="0" smtClean="0">
                <a:solidFill>
                  <a:srgbClr val="7030A0"/>
                </a:solidFill>
                <a:ea typeface="HGP創英角ﾎﾟｯﾌﾟ体" pitchFamily="50" charset="-128"/>
              </a:rPr>
              <a:t>腰骨を立て「学校が好きで生き生き活躍する子」の育成</a:t>
            </a:r>
            <a:r>
              <a:rPr kumimoji="1" lang="en-US" altLang="ja-JP" sz="1790" b="1" dirty="0" smtClean="0">
                <a:solidFill>
                  <a:srgbClr val="7030A0"/>
                </a:solidFill>
                <a:ea typeface="HGP創英角ﾎﾟｯﾌﾟ体" pitchFamily="50" charset="-128"/>
              </a:rPr>
              <a:t>!</a:t>
            </a:r>
            <a:r>
              <a:rPr kumimoji="1" lang="ja-JP" altLang="en-US" sz="1790" dirty="0" smtClean="0">
                <a:solidFill>
                  <a:srgbClr val="7030A0"/>
                </a:solidFill>
                <a:ea typeface="HGP創英角ﾎﾟｯﾌﾟ体" pitchFamily="50" charset="-128"/>
              </a:rPr>
              <a:t>　</a:t>
            </a:r>
            <a:endParaRPr kumimoji="1" lang="en-US" altLang="ja-JP" sz="1790" dirty="0" smtClean="0">
              <a:solidFill>
                <a:srgbClr val="7030A0"/>
              </a:solidFill>
              <a:ea typeface="HGP創英角ﾎﾟｯﾌﾟ体" pitchFamily="50" charset="-128"/>
            </a:endParaRPr>
          </a:p>
          <a:p>
            <a:pPr algn="ctr"/>
            <a:r>
              <a:rPr kumimoji="1" lang="ja-JP" altLang="en-US" sz="1200" dirty="0" smtClean="0">
                <a:solidFill>
                  <a:srgbClr val="7030A0"/>
                </a:solidFill>
                <a:ea typeface="HGP創英角ﾎﾟｯﾌﾟ体" pitchFamily="50" charset="-128"/>
              </a:rPr>
              <a:t>子どもが、よく学び、よく遊び、よく働き、よく話し、よく歌い、笑顔あふれる元気な学校</a:t>
            </a:r>
            <a:endParaRPr kumimoji="1" lang="ja-JP" altLang="en-US" sz="1200" dirty="0">
              <a:solidFill>
                <a:srgbClr val="002060"/>
              </a:solidFill>
              <a:ea typeface="HGP創英角ﾎﾟｯﾌﾟ体" pitchFamily="50" charset="-128"/>
            </a:endParaRP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260648" y="7704742"/>
            <a:ext cx="6334247" cy="523220"/>
          </a:xfrm>
          <a:prstGeom prst="rect">
            <a:avLst/>
          </a:prstGeom>
          <a:gradFill flip="none" rotWithShape="1">
            <a:gsLst>
              <a:gs pos="0">
                <a:srgbClr val="FFCCFF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 smtClean="0">
                <a:latin typeface="AR P丸ゴシック体E" pitchFamily="50" charset="-128"/>
                <a:ea typeface="AR P丸ゴシック体E" pitchFamily="50" charset="-128"/>
              </a:rPr>
              <a:t>夢と志をはぐくむ　上柴東っ子の育成</a:t>
            </a:r>
            <a:endParaRPr lang="en-US" altLang="ja-JP" sz="1600" dirty="0" smtClean="0">
              <a:latin typeface="AR P丸ゴシック体E" pitchFamily="50" charset="-128"/>
              <a:ea typeface="AR P丸ゴシック体E" pitchFamily="50" charset="-128"/>
            </a:endParaRPr>
          </a:p>
          <a:p>
            <a:pPr algn="ctr"/>
            <a:r>
              <a:rPr lang="ja-JP" altLang="en-US" sz="1200" dirty="0" smtClean="0">
                <a:latin typeface="AR P丸ゴシック体E" pitchFamily="50" charset="-128"/>
                <a:ea typeface="AR P丸ゴシック体E" pitchFamily="50" charset="-128"/>
              </a:rPr>
              <a:t>～ＩＣＴを活用した学び合い学習～</a:t>
            </a:r>
            <a:r>
              <a:rPr lang="ja-JP" altLang="en-US" sz="1000" dirty="0" smtClean="0"/>
              <a:t>　　　　　　　　　　　　　　　　　　　　　　　　　　　　　　</a:t>
            </a:r>
            <a:endParaRPr kumimoji="1" lang="ja-JP" altLang="en-US" sz="900" dirty="0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283271" y="7724931"/>
            <a:ext cx="792088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dirty="0" smtClean="0">
                <a:solidFill>
                  <a:srgbClr val="C00000"/>
                </a:solidFill>
                <a:latin typeface="AR P丸ゴシック体E" pitchFamily="50" charset="-128"/>
                <a:ea typeface="AR P丸ゴシック体E" pitchFamily="50" charset="-128"/>
              </a:rPr>
              <a:t>研究主題</a:t>
            </a:r>
            <a:endParaRPr kumimoji="1" lang="ja-JP" altLang="en-US" sz="900" dirty="0">
              <a:solidFill>
                <a:srgbClr val="C00000"/>
              </a:solidFill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79" name="フローチャート : 磁気ディスク 78"/>
          <p:cNvSpPr/>
          <p:nvPr/>
        </p:nvSpPr>
        <p:spPr>
          <a:xfrm>
            <a:off x="1484784" y="5508104"/>
            <a:ext cx="214314" cy="642942"/>
          </a:xfrm>
          <a:prstGeom prst="flowChartMagneticDisk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rgbClr val="C00000"/>
                </a:solidFill>
              </a:rPr>
              <a:t>家庭</a:t>
            </a:r>
            <a:endParaRPr kumimoji="1" lang="ja-JP" altLang="en-US" sz="1100" dirty="0">
              <a:solidFill>
                <a:srgbClr val="C00000"/>
              </a:solidFill>
            </a:endParaRPr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4857760" y="3214678"/>
            <a:ext cx="100013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050" dirty="0">
              <a:solidFill>
                <a:schemeClr val="accent2"/>
              </a:solidFill>
            </a:endParaRP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260648" y="3995936"/>
            <a:ext cx="785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 smtClean="0">
                <a:latin typeface="AR P丸ゴシック体E" pitchFamily="50" charset="-128"/>
                <a:ea typeface="AR P丸ゴシック体E" pitchFamily="50" charset="-128"/>
              </a:rPr>
              <a:t>お手本</a:t>
            </a:r>
            <a:r>
              <a:rPr kumimoji="1" lang="ja-JP" altLang="en-US" sz="1000" dirty="0" smtClean="0">
                <a:latin typeface="AR P丸ゴシック体E" pitchFamily="50" charset="-128"/>
                <a:ea typeface="AR P丸ゴシック体E" pitchFamily="50" charset="-128"/>
              </a:rPr>
              <a:t>となる教師</a:t>
            </a:r>
            <a:endParaRPr kumimoji="1" lang="ja-JP" altLang="en-US" sz="1000" dirty="0"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5715016" y="4071934"/>
            <a:ext cx="7143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 smtClean="0">
                <a:latin typeface="AR P丸ゴシック体E" pitchFamily="50" charset="-128"/>
                <a:ea typeface="AR P丸ゴシック体E" pitchFamily="50" charset="-128"/>
              </a:rPr>
              <a:t>快活・</a:t>
            </a:r>
            <a:r>
              <a:rPr kumimoji="1" lang="ja-JP" altLang="en-US" sz="1000" dirty="0" smtClean="0">
                <a:latin typeface="AR P丸ゴシック体E" pitchFamily="50" charset="-128"/>
                <a:ea typeface="AR P丸ゴシック体E" pitchFamily="50" charset="-128"/>
              </a:rPr>
              <a:t>愛情・情熱の教師</a:t>
            </a:r>
            <a:endParaRPr kumimoji="1" lang="ja-JP" altLang="en-US" sz="1000" dirty="0"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285728" y="4572000"/>
            <a:ext cx="7858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>
                <a:latin typeface="AR P丸ゴシック体E" pitchFamily="50" charset="-128"/>
                <a:ea typeface="AR P丸ゴシック体E" pitchFamily="50" charset="-128"/>
              </a:rPr>
              <a:t>組織で目標に向かう教師</a:t>
            </a:r>
            <a:endParaRPr kumimoji="1" lang="ja-JP" altLang="en-US" sz="1000" dirty="0"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92" name="ホームベース 91"/>
          <p:cNvSpPr/>
          <p:nvPr/>
        </p:nvSpPr>
        <p:spPr>
          <a:xfrm rot="10800000">
            <a:off x="5572140" y="4714876"/>
            <a:ext cx="785818" cy="571504"/>
          </a:xfrm>
          <a:prstGeom prst="homePlate">
            <a:avLst/>
          </a:prstGeom>
          <a:gradFill>
            <a:gsLst>
              <a:gs pos="0">
                <a:srgbClr val="00FFFF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5733256" y="4788024"/>
            <a:ext cx="714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>
                <a:latin typeface="AR P丸ゴシック体E" pitchFamily="50" charset="-128"/>
                <a:ea typeface="AR P丸ゴシック体E" pitchFamily="50" charset="-128"/>
              </a:rPr>
              <a:t>学び続ける教師</a:t>
            </a:r>
            <a:endParaRPr kumimoji="1" lang="ja-JP" altLang="en-US" sz="1000" dirty="0"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96" name="左右矢印 95"/>
          <p:cNvSpPr/>
          <p:nvPr/>
        </p:nvSpPr>
        <p:spPr>
          <a:xfrm>
            <a:off x="1714488" y="5572132"/>
            <a:ext cx="857256" cy="357190"/>
          </a:xfrm>
          <a:prstGeom prst="leftRightArrow">
            <a:avLst/>
          </a:prstGeom>
          <a:noFill/>
          <a:ln w="254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8" name="テキスト ボックス 97"/>
          <p:cNvSpPr txBox="1"/>
          <p:nvPr/>
        </p:nvSpPr>
        <p:spPr>
          <a:xfrm>
            <a:off x="1810684" y="5643005"/>
            <a:ext cx="10001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b="1" dirty="0" smtClean="0">
                <a:solidFill>
                  <a:srgbClr val="7030A0"/>
                </a:solidFill>
              </a:rPr>
              <a:t>学校応援団</a:t>
            </a:r>
            <a:endParaRPr kumimoji="1" lang="ja-JP" altLang="en-US" sz="800" b="1" dirty="0">
              <a:solidFill>
                <a:srgbClr val="7030A0"/>
              </a:solidFill>
            </a:endParaRPr>
          </a:p>
        </p:txBody>
      </p:sp>
      <p:sp>
        <p:nvSpPr>
          <p:cNvPr id="100" name="対角する 2 つの角を丸めた四角形 99"/>
          <p:cNvSpPr/>
          <p:nvPr/>
        </p:nvSpPr>
        <p:spPr>
          <a:xfrm>
            <a:off x="326485" y="7165936"/>
            <a:ext cx="500066" cy="214314"/>
          </a:xfrm>
          <a:prstGeom prst="round2Diag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283271" y="7145695"/>
            <a:ext cx="78579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 smtClean="0">
                <a:solidFill>
                  <a:srgbClr val="C00000"/>
                </a:solidFill>
                <a:latin typeface="AR P丸ゴシック体E" pitchFamily="50" charset="-128"/>
                <a:ea typeface="AR P丸ゴシック体E" pitchFamily="50" charset="-128"/>
              </a:rPr>
              <a:t>ミッション</a:t>
            </a:r>
            <a:endParaRPr kumimoji="1" lang="ja-JP" altLang="en-US" sz="900" dirty="0">
              <a:solidFill>
                <a:srgbClr val="C00000"/>
              </a:solidFill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102" name="フローチャート : 磁気ディスク 101"/>
          <p:cNvSpPr/>
          <p:nvPr/>
        </p:nvSpPr>
        <p:spPr>
          <a:xfrm>
            <a:off x="2624526" y="5506047"/>
            <a:ext cx="214314" cy="642942"/>
          </a:xfrm>
          <a:prstGeom prst="flowChartMagneticDisk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 smtClean="0">
                <a:solidFill>
                  <a:srgbClr val="C00000"/>
                </a:solidFill>
              </a:rPr>
              <a:t>学校</a:t>
            </a:r>
            <a:endParaRPr kumimoji="1" lang="ja-JP" altLang="en-US" sz="1100" dirty="0">
              <a:solidFill>
                <a:srgbClr val="C00000"/>
              </a:solidFill>
            </a:endParaRPr>
          </a:p>
        </p:txBody>
      </p:sp>
      <p:sp>
        <p:nvSpPr>
          <p:cNvPr id="103" name="フローチャート : 磁気ディスク 102"/>
          <p:cNvSpPr/>
          <p:nvPr/>
        </p:nvSpPr>
        <p:spPr>
          <a:xfrm>
            <a:off x="3571876" y="5500694"/>
            <a:ext cx="214314" cy="642942"/>
          </a:xfrm>
          <a:prstGeom prst="flowChartMagneticDisk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 smtClean="0">
                <a:solidFill>
                  <a:srgbClr val="C00000"/>
                </a:solidFill>
              </a:rPr>
              <a:t>学校</a:t>
            </a:r>
            <a:endParaRPr kumimoji="1" lang="ja-JP" altLang="en-US" sz="1100" dirty="0">
              <a:solidFill>
                <a:srgbClr val="C00000"/>
              </a:solidFill>
            </a:endParaRPr>
          </a:p>
        </p:txBody>
      </p:sp>
      <p:sp>
        <p:nvSpPr>
          <p:cNvPr id="104" name="フローチャート : 磁気ディスク 103"/>
          <p:cNvSpPr/>
          <p:nvPr/>
        </p:nvSpPr>
        <p:spPr>
          <a:xfrm>
            <a:off x="4797152" y="5508104"/>
            <a:ext cx="214314" cy="642942"/>
          </a:xfrm>
          <a:prstGeom prst="flowChartMagneticDisk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>
                <a:solidFill>
                  <a:srgbClr val="C00000"/>
                </a:solidFill>
              </a:rPr>
              <a:t>地域</a:t>
            </a:r>
            <a:endParaRPr kumimoji="1" lang="ja-JP" altLang="en-US" sz="1100" dirty="0">
              <a:solidFill>
                <a:srgbClr val="C00000"/>
              </a:solidFill>
            </a:endParaRPr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3861048" y="5652120"/>
            <a:ext cx="928694" cy="214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b="1" dirty="0" smtClean="0">
                <a:solidFill>
                  <a:srgbClr val="7030A0"/>
                </a:solidFill>
              </a:rPr>
              <a:t>　　学校応援団</a:t>
            </a:r>
            <a:endParaRPr kumimoji="1" lang="ja-JP" altLang="en-US" sz="800" b="1" dirty="0">
              <a:solidFill>
                <a:srgbClr val="7030A0"/>
              </a:solidFill>
            </a:endParaRPr>
          </a:p>
        </p:txBody>
      </p:sp>
      <p:sp>
        <p:nvSpPr>
          <p:cNvPr id="106" name="左右矢印 105"/>
          <p:cNvSpPr/>
          <p:nvPr/>
        </p:nvSpPr>
        <p:spPr>
          <a:xfrm>
            <a:off x="3861048" y="5580112"/>
            <a:ext cx="928694" cy="357190"/>
          </a:xfrm>
          <a:prstGeom prst="leftRightArrow">
            <a:avLst/>
          </a:prstGeom>
          <a:noFill/>
          <a:ln w="254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" name="角丸四角形 106"/>
          <p:cNvSpPr/>
          <p:nvPr/>
        </p:nvSpPr>
        <p:spPr>
          <a:xfrm>
            <a:off x="4398938" y="3420049"/>
            <a:ext cx="1205904" cy="216024"/>
          </a:xfrm>
          <a:prstGeom prst="round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明朝体U" pitchFamily="50" charset="-128"/>
                <a:ea typeface="AR P明朝体U" pitchFamily="50" charset="-128"/>
              </a:rPr>
              <a:t>学びの博覧会場</a:t>
            </a:r>
            <a:endParaRPr kumimoji="1" lang="ja-JP" altLang="en-US" sz="1100" dirty="0"/>
          </a:p>
        </p:txBody>
      </p:sp>
      <p:sp>
        <p:nvSpPr>
          <p:cNvPr id="110" name="テキスト ボックス 109"/>
          <p:cNvSpPr txBox="1"/>
          <p:nvPr/>
        </p:nvSpPr>
        <p:spPr>
          <a:xfrm>
            <a:off x="3754215" y="5989747"/>
            <a:ext cx="11616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00" dirty="0" smtClean="0">
                <a:solidFill>
                  <a:srgbClr val="00206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進んであいさつする子</a:t>
            </a:r>
            <a:endParaRPr lang="en-US" altLang="ja-JP" sz="700" dirty="0" smtClean="0">
              <a:solidFill>
                <a:srgbClr val="00206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700" dirty="0" smtClean="0">
                <a:solidFill>
                  <a:srgbClr val="00206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たくさん挑戦・体験する子</a:t>
            </a:r>
            <a:endParaRPr lang="en-US" altLang="ja-JP" sz="700" dirty="0" smtClean="0">
              <a:solidFill>
                <a:srgbClr val="00206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11" name="テキスト ボックス 110"/>
          <p:cNvSpPr txBox="1"/>
          <p:nvPr/>
        </p:nvSpPr>
        <p:spPr>
          <a:xfrm>
            <a:off x="1642510" y="5952147"/>
            <a:ext cx="128588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00" dirty="0" smtClean="0">
                <a:solidFill>
                  <a:srgbClr val="00206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脱いだく</a:t>
            </a:r>
            <a:r>
              <a:rPr kumimoji="1" lang="ja-JP" altLang="en-US" sz="700" dirty="0" err="1" smtClean="0">
                <a:solidFill>
                  <a:srgbClr val="00206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つを</a:t>
            </a:r>
            <a:r>
              <a:rPr kumimoji="1" lang="ja-JP" altLang="en-US" sz="700" dirty="0" smtClean="0">
                <a:solidFill>
                  <a:srgbClr val="00206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そろえる子</a:t>
            </a:r>
            <a:endParaRPr kumimoji="1" lang="en-US" altLang="ja-JP" sz="700" dirty="0" smtClean="0">
              <a:solidFill>
                <a:srgbClr val="00206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700" dirty="0" smtClean="0">
                <a:solidFill>
                  <a:srgbClr val="00206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毎日勉強する子</a:t>
            </a:r>
            <a:endParaRPr kumimoji="1" lang="en-US" altLang="ja-JP" sz="700" dirty="0" smtClean="0">
              <a:solidFill>
                <a:srgbClr val="00206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700" dirty="0">
                <a:solidFill>
                  <a:srgbClr val="00206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心</a:t>
            </a:r>
            <a:r>
              <a:rPr lang="ja-JP" altLang="en-US" sz="700" dirty="0" smtClean="0">
                <a:solidFill>
                  <a:srgbClr val="00206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のこもった言葉を使える子</a:t>
            </a:r>
            <a:endParaRPr kumimoji="1" lang="ja-JP" altLang="en-US" sz="700" dirty="0">
              <a:solidFill>
                <a:srgbClr val="002060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12" name="テキスト ボックス 111"/>
          <p:cNvSpPr txBox="1"/>
          <p:nvPr/>
        </p:nvSpPr>
        <p:spPr>
          <a:xfrm>
            <a:off x="4869160" y="899592"/>
            <a:ext cx="1800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solidFill>
                  <a:srgbClr val="0000FF"/>
                </a:solidFill>
                <a:latin typeface="AR P丸ゴシック体E" pitchFamily="50" charset="-128"/>
                <a:ea typeface="AR P丸ゴシック体E" pitchFamily="50" charset="-128"/>
              </a:rPr>
              <a:t>深谷市</a:t>
            </a:r>
            <a:r>
              <a:rPr kumimoji="1" lang="ja-JP" altLang="en-US" sz="1100" dirty="0" smtClean="0">
                <a:solidFill>
                  <a:srgbClr val="0000FF"/>
                </a:solidFill>
                <a:latin typeface="AR P丸ゴシック体E" pitchFamily="50" charset="-128"/>
                <a:ea typeface="AR P丸ゴシック体E" pitchFamily="50" charset="-128"/>
              </a:rPr>
              <a:t>教育振興基本計画</a:t>
            </a:r>
            <a:endParaRPr kumimoji="1" lang="ja-JP" altLang="en-US" sz="1100" dirty="0">
              <a:solidFill>
                <a:srgbClr val="0000FF"/>
              </a:solidFill>
              <a:latin typeface="AR P丸ゴシック体E" pitchFamily="50" charset="-128"/>
              <a:ea typeface="AR P丸ゴシック体E" pitchFamily="50" charset="-128"/>
            </a:endParaRPr>
          </a:p>
        </p:txBody>
      </p:sp>
      <p:pic>
        <p:nvPicPr>
          <p:cNvPr id="113" name="Picture 2" descr="\\192.168.2.60\共有\１９年度\03教務\教務主任\校章・施策・校歌・掲示\校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8640" y="0"/>
            <a:ext cx="1136546" cy="856766"/>
          </a:xfrm>
          <a:prstGeom prst="rect">
            <a:avLst/>
          </a:prstGeom>
          <a:noFill/>
        </p:spPr>
      </p:pic>
      <p:sp>
        <p:nvSpPr>
          <p:cNvPr id="114" name="テキスト ボックス 113"/>
          <p:cNvSpPr txBox="1"/>
          <p:nvPr/>
        </p:nvSpPr>
        <p:spPr>
          <a:xfrm>
            <a:off x="260648" y="611560"/>
            <a:ext cx="121444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dirty="0" smtClean="0"/>
              <a:t>All  Children</a:t>
            </a:r>
            <a:r>
              <a:rPr lang="ja-JP" altLang="en-US" sz="800" dirty="0" smtClean="0"/>
              <a:t>  </a:t>
            </a:r>
            <a:r>
              <a:rPr kumimoji="1" lang="en-US" altLang="ja-JP" sz="800" dirty="0" smtClean="0"/>
              <a:t>Can Learn !</a:t>
            </a:r>
            <a:endParaRPr kumimoji="1" lang="ja-JP" altLang="en-US" sz="800" dirty="0"/>
          </a:p>
        </p:txBody>
      </p:sp>
      <p:sp>
        <p:nvSpPr>
          <p:cNvPr id="115" name="円/楕円 114"/>
          <p:cNvSpPr/>
          <p:nvPr/>
        </p:nvSpPr>
        <p:spPr>
          <a:xfrm>
            <a:off x="5661248" y="3571868"/>
            <a:ext cx="768148" cy="428628"/>
          </a:xfrm>
          <a:prstGeom prst="ellipse">
            <a:avLst/>
          </a:prstGeom>
          <a:solidFill>
            <a:srgbClr val="CCFFCC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" name="テキスト ボックス 115"/>
          <p:cNvSpPr txBox="1"/>
          <p:nvPr/>
        </p:nvSpPr>
        <p:spPr>
          <a:xfrm>
            <a:off x="5661248" y="3596037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00" dirty="0" smtClean="0">
                <a:solidFill>
                  <a:srgbClr val="002060"/>
                </a:solidFill>
                <a:latin typeface="AR P明朝体U" pitchFamily="50" charset="-128"/>
                <a:ea typeface="AR P明朝体U" pitchFamily="50" charset="-128"/>
              </a:rPr>
              <a:t>一人一人</a:t>
            </a:r>
            <a:r>
              <a:rPr kumimoji="1" lang="ja-JP" altLang="en-US" sz="800" dirty="0" smtClean="0">
                <a:solidFill>
                  <a:srgbClr val="002060"/>
                </a:solidFill>
                <a:latin typeface="AR P明朝体U" pitchFamily="50" charset="-128"/>
                <a:ea typeface="AR P明朝体U" pitchFamily="50" charset="-128"/>
              </a:rPr>
              <a:t>が</a:t>
            </a:r>
            <a:endParaRPr kumimoji="1" lang="en-US" altLang="ja-JP" sz="800" dirty="0" smtClean="0">
              <a:solidFill>
                <a:srgbClr val="002060"/>
              </a:solidFill>
              <a:latin typeface="AR P明朝体U" pitchFamily="50" charset="-128"/>
              <a:ea typeface="AR P明朝体U" pitchFamily="50" charset="-128"/>
            </a:endParaRPr>
          </a:p>
          <a:p>
            <a:pPr algn="ctr"/>
            <a:r>
              <a:rPr kumimoji="1" lang="ja-JP" altLang="en-US" sz="800" dirty="0" smtClean="0">
                <a:solidFill>
                  <a:srgbClr val="002060"/>
                </a:solidFill>
                <a:latin typeface="AR P明朝体U" pitchFamily="50" charset="-128"/>
                <a:ea typeface="AR P明朝体U" pitchFamily="50" charset="-128"/>
              </a:rPr>
              <a:t>キーパーソン</a:t>
            </a:r>
            <a:endParaRPr kumimoji="1" lang="en-US" altLang="ja-JP" sz="800" dirty="0" smtClean="0">
              <a:solidFill>
                <a:srgbClr val="002060"/>
              </a:solidFill>
              <a:latin typeface="AR P明朝体U" pitchFamily="50" charset="-128"/>
              <a:ea typeface="AR P明朝体U" pitchFamily="50" charset="-128"/>
            </a:endParaRPr>
          </a:p>
          <a:p>
            <a:pPr algn="ctr"/>
            <a:r>
              <a:rPr kumimoji="1" lang="ja-JP" altLang="en-US" sz="800" dirty="0" smtClean="0">
                <a:solidFill>
                  <a:srgbClr val="002060"/>
                </a:solidFill>
                <a:latin typeface="AR P明朝体U" pitchFamily="50" charset="-128"/>
                <a:ea typeface="AR P明朝体U" pitchFamily="50" charset="-128"/>
              </a:rPr>
              <a:t>の組織</a:t>
            </a:r>
            <a:endParaRPr kumimoji="1" lang="ja-JP" altLang="en-US" sz="800" dirty="0">
              <a:solidFill>
                <a:srgbClr val="002060"/>
              </a:solidFill>
              <a:latin typeface="AR P明朝体U" pitchFamily="50" charset="-128"/>
              <a:ea typeface="AR P明朝体U" pitchFamily="50" charset="-128"/>
            </a:endParaRPr>
          </a:p>
        </p:txBody>
      </p:sp>
      <p:sp>
        <p:nvSpPr>
          <p:cNvPr id="119" name="円/楕円 118"/>
          <p:cNvSpPr/>
          <p:nvPr/>
        </p:nvSpPr>
        <p:spPr>
          <a:xfrm>
            <a:off x="188640" y="5220072"/>
            <a:ext cx="857256" cy="428628"/>
          </a:xfrm>
          <a:prstGeom prst="ellipse">
            <a:avLst/>
          </a:prstGeom>
          <a:solidFill>
            <a:srgbClr val="CCFFCC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テキスト ボックス 117"/>
          <p:cNvSpPr txBox="1"/>
          <p:nvPr/>
        </p:nvSpPr>
        <p:spPr>
          <a:xfrm>
            <a:off x="188640" y="5220072"/>
            <a:ext cx="857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00" dirty="0" smtClean="0">
                <a:solidFill>
                  <a:srgbClr val="002060"/>
                </a:solidFill>
                <a:latin typeface="AR P明朝体U" pitchFamily="50" charset="-128"/>
                <a:ea typeface="AR P明朝体U" pitchFamily="50" charset="-128"/>
              </a:rPr>
              <a:t>一人一人</a:t>
            </a:r>
            <a:r>
              <a:rPr kumimoji="1" lang="ja-JP" altLang="en-US" sz="800" dirty="0" smtClean="0">
                <a:solidFill>
                  <a:srgbClr val="002060"/>
                </a:solidFill>
                <a:latin typeface="AR P明朝体U" pitchFamily="50" charset="-128"/>
                <a:ea typeface="AR P明朝体U" pitchFamily="50" charset="-128"/>
              </a:rPr>
              <a:t>が</a:t>
            </a:r>
            <a:endParaRPr kumimoji="1" lang="en-US" altLang="ja-JP" sz="800" dirty="0" smtClean="0">
              <a:solidFill>
                <a:srgbClr val="002060"/>
              </a:solidFill>
              <a:latin typeface="AR P明朝体U" pitchFamily="50" charset="-128"/>
              <a:ea typeface="AR P明朝体U" pitchFamily="50" charset="-128"/>
            </a:endParaRPr>
          </a:p>
          <a:p>
            <a:pPr algn="ctr"/>
            <a:r>
              <a:rPr kumimoji="1" lang="ja-JP" altLang="en-US" sz="800" dirty="0" smtClean="0">
                <a:solidFill>
                  <a:srgbClr val="002060"/>
                </a:solidFill>
                <a:latin typeface="AR P明朝体U" pitchFamily="50" charset="-128"/>
                <a:ea typeface="AR P明朝体U" pitchFamily="50" charset="-128"/>
              </a:rPr>
              <a:t>キーパーソン</a:t>
            </a:r>
            <a:endParaRPr kumimoji="1" lang="en-US" altLang="ja-JP" sz="800" dirty="0" smtClean="0">
              <a:solidFill>
                <a:srgbClr val="002060"/>
              </a:solidFill>
              <a:latin typeface="AR P明朝体U" pitchFamily="50" charset="-128"/>
              <a:ea typeface="AR P明朝体U" pitchFamily="50" charset="-128"/>
            </a:endParaRPr>
          </a:p>
          <a:p>
            <a:pPr algn="ctr"/>
            <a:r>
              <a:rPr kumimoji="1" lang="ja-JP" altLang="en-US" sz="800" dirty="0" smtClean="0">
                <a:solidFill>
                  <a:srgbClr val="002060"/>
                </a:solidFill>
                <a:latin typeface="AR P明朝体U" pitchFamily="50" charset="-128"/>
                <a:ea typeface="AR P明朝体U" pitchFamily="50" charset="-128"/>
              </a:rPr>
              <a:t>の組織</a:t>
            </a:r>
            <a:endParaRPr kumimoji="1" lang="ja-JP" altLang="en-US" sz="800" dirty="0">
              <a:solidFill>
                <a:srgbClr val="002060"/>
              </a:solidFill>
              <a:latin typeface="AR P明朝体U" pitchFamily="50" charset="-128"/>
              <a:ea typeface="AR P明朝体U" pitchFamily="50" charset="-128"/>
            </a:endParaRPr>
          </a:p>
        </p:txBody>
      </p:sp>
      <p:sp>
        <p:nvSpPr>
          <p:cNvPr id="126" name="WordArt 1028"/>
          <p:cNvSpPr>
            <a:spLocks noChangeArrowheads="1" noChangeShapeType="1" noTextEdit="1"/>
          </p:cNvSpPr>
          <p:nvPr/>
        </p:nvSpPr>
        <p:spPr bwMode="auto">
          <a:xfrm>
            <a:off x="260648" y="755576"/>
            <a:ext cx="1428760" cy="42919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endParaRPr lang="ja-JP" altLang="en-US" sz="1400" kern="10" dirty="0">
              <a:ln w="3175">
                <a:solidFill>
                  <a:schemeClr val="bg1"/>
                </a:solidFill>
                <a:round/>
                <a:headEnd/>
                <a:tailEnd/>
              </a:ln>
              <a:solidFill>
                <a:srgbClr val="FF00FF"/>
              </a:solidFill>
              <a:effectLst>
                <a:outerShdw dist="35921" dir="2700000" algn="ctr" rotWithShape="0">
                  <a:schemeClr val="bg1"/>
                </a:outerShdw>
              </a:effectLst>
              <a:latin typeface="HGS創英角ﾎﾟｯﾌﾟ体"/>
              <a:ea typeface="HGS創英角ﾎﾟｯﾌﾟ体"/>
            </a:endParaRPr>
          </a:p>
        </p:txBody>
      </p:sp>
      <p:sp>
        <p:nvSpPr>
          <p:cNvPr id="128" name="テキスト ボックス 127"/>
          <p:cNvSpPr txBox="1"/>
          <p:nvPr/>
        </p:nvSpPr>
        <p:spPr>
          <a:xfrm>
            <a:off x="260648" y="899592"/>
            <a:ext cx="18722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AR P丸ゴシック体E" pitchFamily="50" charset="-128"/>
                <a:ea typeface="AR P丸ゴシック体E" pitchFamily="50" charset="-128"/>
              </a:rPr>
              <a:t>深谷市立上柴東小学校</a:t>
            </a:r>
            <a:endParaRPr kumimoji="1" lang="ja-JP" altLang="en-US" sz="1200" dirty="0"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108" name="横巻き 107"/>
          <p:cNvSpPr/>
          <p:nvPr/>
        </p:nvSpPr>
        <p:spPr>
          <a:xfrm>
            <a:off x="4365104" y="3045532"/>
            <a:ext cx="1260140" cy="357190"/>
          </a:xfrm>
          <a:prstGeom prst="horizontalScroll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 smtClean="0">
                <a:solidFill>
                  <a:srgbClr val="D60093"/>
                </a:solidFill>
              </a:rPr>
              <a:t>基礎・基本の定着</a:t>
            </a:r>
            <a:endParaRPr kumimoji="1" lang="ja-JP" altLang="en-US" sz="1050" dirty="0">
              <a:solidFill>
                <a:srgbClr val="D60093"/>
              </a:solidFill>
            </a:endParaRPr>
          </a:p>
        </p:txBody>
      </p:sp>
      <p:pic>
        <p:nvPicPr>
          <p:cNvPr id="28" name="図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0416" y="2979640"/>
            <a:ext cx="1198574" cy="796067"/>
          </a:xfrm>
          <a:prstGeom prst="rect">
            <a:avLst/>
          </a:prstGeom>
        </p:spPr>
      </p:pic>
      <p:pic>
        <p:nvPicPr>
          <p:cNvPr id="29" name="図 2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738"/>
          <a:stretch/>
        </p:blipFill>
        <p:spPr>
          <a:xfrm>
            <a:off x="5659422" y="2926080"/>
            <a:ext cx="1129331" cy="671345"/>
          </a:xfrm>
          <a:prstGeom prst="rect">
            <a:avLst/>
          </a:prstGeom>
        </p:spPr>
      </p:pic>
      <p:pic>
        <p:nvPicPr>
          <p:cNvPr id="44" name="図 4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5430" y="5341243"/>
            <a:ext cx="1195402" cy="896552"/>
          </a:xfrm>
          <a:prstGeom prst="rect">
            <a:avLst/>
          </a:prstGeom>
        </p:spPr>
      </p:pic>
      <p:pic>
        <p:nvPicPr>
          <p:cNvPr id="45" name="図 4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761" y="6267768"/>
            <a:ext cx="1017114" cy="762835"/>
          </a:xfrm>
          <a:prstGeom prst="rect">
            <a:avLst/>
          </a:prstGeom>
        </p:spPr>
      </p:pic>
      <p:sp>
        <p:nvSpPr>
          <p:cNvPr id="97" name="テキスト ボックス 96"/>
          <p:cNvSpPr txBox="1"/>
          <p:nvPr/>
        </p:nvSpPr>
        <p:spPr>
          <a:xfrm>
            <a:off x="1734452" y="8186497"/>
            <a:ext cx="18390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b="1" dirty="0" smtClean="0">
                <a:solidFill>
                  <a:srgbClr val="7030A0"/>
                </a:solidFill>
                <a:latin typeface="AR P丸ゴシック体E" pitchFamily="50" charset="-128"/>
                <a:ea typeface="AR P丸ゴシック体E" pitchFamily="50" charset="-128"/>
              </a:rPr>
              <a:t>目指す児童像　</a:t>
            </a:r>
            <a:endParaRPr kumimoji="1" lang="ja-JP" altLang="en-US" sz="1100" b="1" dirty="0">
              <a:solidFill>
                <a:srgbClr val="7030A0"/>
              </a:solidFill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94" name="横巻き 93"/>
          <p:cNvSpPr/>
          <p:nvPr/>
        </p:nvSpPr>
        <p:spPr>
          <a:xfrm>
            <a:off x="246007" y="2987824"/>
            <a:ext cx="1260140" cy="357190"/>
          </a:xfrm>
          <a:prstGeom prst="horizontalScroll">
            <a:avLst>
              <a:gd name="adj" fmla="val 15167"/>
            </a:avLst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 smtClean="0">
                <a:solidFill>
                  <a:srgbClr val="D60093"/>
                </a:solidFill>
              </a:rPr>
              <a:t>個に応じた指導</a:t>
            </a:r>
            <a:endParaRPr kumimoji="1" lang="ja-JP" altLang="en-US" sz="1050" dirty="0">
              <a:solidFill>
                <a:srgbClr val="D60093"/>
              </a:solidFill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2125965" y="6354873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solidFill>
                  <a:srgbClr val="0000FF"/>
                </a:solidFill>
                <a:latin typeface="AR P丸ゴシック体E" pitchFamily="50" charset="-128"/>
                <a:ea typeface="AR P丸ゴシック体E" pitchFamily="50" charset="-128"/>
              </a:rPr>
              <a:t>　関心・意欲・態度</a:t>
            </a:r>
            <a:endParaRPr kumimoji="1" lang="ja-JP" altLang="en-US" b="1" dirty="0">
              <a:solidFill>
                <a:srgbClr val="0000FF"/>
              </a:solidFill>
              <a:latin typeface="AR P丸ゴシック体E" pitchFamily="50" charset="-128"/>
              <a:ea typeface="AR P丸ゴシック体E" pitchFamily="50" charset="-128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085184" y="3851920"/>
            <a:ext cx="461665" cy="21431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0000FF"/>
                </a:solidFill>
                <a:latin typeface="AR P悠々ゴシック体E" pitchFamily="50" charset="-128"/>
                <a:ea typeface="AR P悠々ゴシック体E" pitchFamily="50" charset="-128"/>
              </a:rPr>
              <a:t>「指導」・教える</a:t>
            </a:r>
            <a:endParaRPr kumimoji="1" lang="ja-JP" altLang="en-US" dirty="0">
              <a:solidFill>
                <a:srgbClr val="0000FF"/>
              </a:solidFill>
              <a:latin typeface="AR P悠々ゴシック体E" pitchFamily="50" charset="-128"/>
              <a:ea typeface="AR P悠々ゴシック体E" pitchFamily="50" charset="-128"/>
            </a:endParaRPr>
          </a:p>
        </p:txBody>
      </p:sp>
      <p:sp>
        <p:nvSpPr>
          <p:cNvPr id="58" name="円/楕円 57"/>
          <p:cNvSpPr/>
          <p:nvPr/>
        </p:nvSpPr>
        <p:spPr>
          <a:xfrm>
            <a:off x="2768442" y="3255206"/>
            <a:ext cx="1039049" cy="536864"/>
          </a:xfrm>
          <a:prstGeom prst="ellipse">
            <a:avLst/>
          </a:prstGeom>
          <a:solidFill>
            <a:srgbClr val="CCFF99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2768442" y="3341541"/>
            <a:ext cx="1214446" cy="369332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  <a:latin typeface="AR P悠々ゴシック体E" pitchFamily="50" charset="-128"/>
                <a:ea typeface="AR P悠々ゴシック体E" pitchFamily="50" charset="-128"/>
              </a:rPr>
              <a:t>生きる力</a:t>
            </a:r>
            <a:endParaRPr kumimoji="1" lang="ja-JP" altLang="en-US" dirty="0">
              <a:solidFill>
                <a:srgbClr val="FF0000"/>
              </a:solidFill>
              <a:latin typeface="AR P悠々ゴシック体E" pitchFamily="50" charset="-128"/>
              <a:ea typeface="AR P悠々ゴシック体E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590" y="8254811"/>
            <a:ext cx="1194920" cy="793640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6569" y="8203536"/>
            <a:ext cx="1194920" cy="89619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2353</TotalTime>
  <Words>427</Words>
  <Application>Microsoft Office PowerPoint</Application>
  <PresentationFormat>画面に合わせる (4:3)</PresentationFormat>
  <Paragraphs>75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AR P丸ゴシック体E</vt:lpstr>
      <vt:lpstr>AR P明朝体U</vt:lpstr>
      <vt:lpstr>AR P悠々ゴシック体E</vt:lpstr>
      <vt:lpstr>HGP創英角ﾎﾟｯﾌﾟ体</vt:lpstr>
      <vt:lpstr>HGS創英角ﾎﾟｯﾌﾟ体</vt:lpstr>
      <vt:lpstr>ＭＳ Ｐゴシック</vt:lpstr>
      <vt:lpstr>Arial</vt:lpstr>
      <vt:lpstr>Calibri</vt:lpstr>
      <vt:lpstr>Office テーマ</vt:lpstr>
      <vt:lpstr>PowerPoint プレゼンテーション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深谷市</dc:creator>
  <cp:lastModifiedBy>上柴東小学校_教頭</cp:lastModifiedBy>
  <cp:revision>215</cp:revision>
  <cp:lastPrinted>2020-02-21T05:40:44Z</cp:lastPrinted>
  <dcterms:created xsi:type="dcterms:W3CDTF">2008-05-02T03:08:27Z</dcterms:created>
  <dcterms:modified xsi:type="dcterms:W3CDTF">2021-04-15T10:51:00Z</dcterms:modified>
</cp:coreProperties>
</file>