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888163" cy="100218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CCFF"/>
    <a:srgbClr val="D60093"/>
    <a:srgbClr val="FF00FF"/>
    <a:srgbClr val="CCFFCC"/>
    <a:srgbClr val="00FFFF"/>
    <a:srgbClr val="FFFF66"/>
    <a:srgbClr val="0000FF"/>
    <a:srgbClr val="99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0" autoAdjust="0"/>
    <p:restoredTop sz="86371" autoAdjust="0"/>
  </p:normalViewPr>
  <p:slideViewPr>
    <p:cSldViewPr>
      <p:cViewPr>
        <p:scale>
          <a:sx n="100" d="100"/>
          <a:sy n="100" d="100"/>
        </p:scale>
        <p:origin x="2394" y="-203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353" cy="501015"/>
          </a:xfrm>
          <a:prstGeom prst="rect">
            <a:avLst/>
          </a:prstGeom>
        </p:spPr>
        <p:txBody>
          <a:bodyPr vert="horz" lIns="92309" tIns="46152" rIns="92309" bIns="461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1205" y="0"/>
            <a:ext cx="2985353" cy="501015"/>
          </a:xfrm>
          <a:prstGeom prst="rect">
            <a:avLst/>
          </a:prstGeom>
        </p:spPr>
        <p:txBody>
          <a:bodyPr vert="horz" lIns="92309" tIns="46152" rIns="92309" bIns="46152" rtlCol="0"/>
          <a:lstStyle>
            <a:lvl1pPr algn="r">
              <a:defRPr sz="1200"/>
            </a:lvl1pPr>
          </a:lstStyle>
          <a:p>
            <a:fld id="{3C95D80D-102E-464A-A74B-ECFFA684C958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9277"/>
            <a:ext cx="2985353" cy="501014"/>
          </a:xfrm>
          <a:prstGeom prst="rect">
            <a:avLst/>
          </a:prstGeom>
        </p:spPr>
        <p:txBody>
          <a:bodyPr vert="horz" lIns="92309" tIns="46152" rIns="92309" bIns="461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1205" y="9519277"/>
            <a:ext cx="2985353" cy="501014"/>
          </a:xfrm>
          <a:prstGeom prst="rect">
            <a:avLst/>
          </a:prstGeom>
        </p:spPr>
        <p:txBody>
          <a:bodyPr vert="horz" lIns="92309" tIns="46152" rIns="92309" bIns="46152" rtlCol="0" anchor="b"/>
          <a:lstStyle>
            <a:lvl1pPr algn="r">
              <a:defRPr sz="1200"/>
            </a:lvl1pPr>
          </a:lstStyle>
          <a:p>
            <a:fld id="{82EAAB48-B551-4FA5-BFD1-5C7E718BE49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096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38F4-51FF-4E41-B6E4-DB7A6838F5C1}" type="datetimeFigureOut">
              <a:rPr kumimoji="1" lang="ja-JP" altLang="en-US" smtClean="0"/>
              <a:pPr/>
              <a:t>2022/5/13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テキスト ボックス 87"/>
          <p:cNvSpPr txBox="1"/>
          <p:nvPr/>
        </p:nvSpPr>
        <p:spPr>
          <a:xfrm>
            <a:off x="46281" y="5926849"/>
            <a:ext cx="6658769" cy="492443"/>
          </a:xfrm>
          <a:prstGeom prst="rect">
            <a:avLst/>
          </a:prstGeom>
          <a:solidFill>
            <a:srgbClr val="FFCCF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solidFill>
                  <a:srgbClr val="D60093"/>
                </a:solidFill>
              </a:rPr>
              <a:t>　</a:t>
            </a:r>
            <a:r>
              <a:rPr kumimoji="1" lang="ja-JP" altLang="en-US" sz="1000" dirty="0" smtClean="0">
                <a:solidFill>
                  <a:srgbClr val="7030A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深谷の子「６つの誓い」</a:t>
            </a:r>
            <a:endParaRPr kumimoji="1" lang="en-US" altLang="ja-JP" sz="1000" dirty="0" smtClean="0">
              <a:solidFill>
                <a:srgbClr val="7030A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lang="ja-JP" altLang="en-US" sz="800" dirty="0" smtClean="0">
                <a:solidFill>
                  <a:srgbClr val="002060"/>
                </a:solidFill>
              </a:rPr>
              <a:t>　　　</a:t>
            </a:r>
            <a:r>
              <a:rPr lang="ja-JP" altLang="en-US" sz="800" dirty="0" smtClean="0">
                <a:solidFill>
                  <a:srgbClr val="D60093"/>
                </a:solidFill>
              </a:rPr>
              <a:t>立志の精神・忠恕の心</a:t>
            </a:r>
            <a:endParaRPr lang="en-US" altLang="ja-JP" sz="800" dirty="0" smtClean="0">
              <a:solidFill>
                <a:srgbClr val="D60093"/>
              </a:solidFill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</a:rPr>
              <a:t>　</a:t>
            </a:r>
            <a:r>
              <a:rPr kumimoji="1" lang="ja-JP" altLang="en-US" sz="800" dirty="0" smtClean="0">
                <a:solidFill>
                  <a:srgbClr val="002060"/>
                </a:solidFill>
              </a:rPr>
              <a:t>　夢にむかって努力する子</a:t>
            </a:r>
            <a:endParaRPr kumimoji="1" lang="ja-JP" altLang="en-US" sz="800" dirty="0">
              <a:solidFill>
                <a:srgbClr val="002060"/>
              </a:solidFill>
            </a:endParaRPr>
          </a:p>
        </p:txBody>
      </p:sp>
      <p:sp>
        <p:nvSpPr>
          <p:cNvPr id="40" name="下矢印 39"/>
          <p:cNvSpPr/>
          <p:nvPr/>
        </p:nvSpPr>
        <p:spPr>
          <a:xfrm>
            <a:off x="4941168" y="3851920"/>
            <a:ext cx="785818" cy="2143140"/>
          </a:xfrm>
          <a:prstGeom prst="downArrow">
            <a:avLst/>
          </a:prstGeom>
          <a:gradFill flip="none" rotWithShape="1">
            <a:gsLst>
              <a:gs pos="0">
                <a:srgbClr val="00FFFF"/>
              </a:gs>
              <a:gs pos="64999">
                <a:srgbClr val="F0EBD5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片側の 2 つの角を丸めた四角形 13"/>
          <p:cNvSpPr/>
          <p:nvPr/>
        </p:nvSpPr>
        <p:spPr>
          <a:xfrm>
            <a:off x="188640" y="1115616"/>
            <a:ext cx="6408712" cy="1872208"/>
          </a:xfrm>
          <a:prstGeom prst="round2Same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4784" y="2987824"/>
            <a:ext cx="3588143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6" name="ホームベース 85"/>
          <p:cNvSpPr/>
          <p:nvPr/>
        </p:nvSpPr>
        <p:spPr>
          <a:xfrm>
            <a:off x="357166" y="4572000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ホームベース 90"/>
          <p:cNvSpPr/>
          <p:nvPr/>
        </p:nvSpPr>
        <p:spPr>
          <a:xfrm rot="10800000">
            <a:off x="5572140" y="4071934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ホームベース 80"/>
          <p:cNvSpPr/>
          <p:nvPr/>
        </p:nvSpPr>
        <p:spPr>
          <a:xfrm>
            <a:off x="357166" y="3929058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283271" y="8221256"/>
            <a:ext cx="6284222" cy="860751"/>
          </a:xfrm>
          <a:prstGeom prst="rect">
            <a:avLst/>
          </a:prstGeom>
          <a:solidFill>
            <a:srgbClr val="CCFFCC"/>
          </a:solidFill>
          <a:ln>
            <a:solidFill>
              <a:srgbClr val="99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1412776" y="0"/>
            <a:ext cx="5184576" cy="9716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雲 6"/>
          <p:cNvSpPr/>
          <p:nvPr/>
        </p:nvSpPr>
        <p:spPr>
          <a:xfrm>
            <a:off x="1772816" y="323528"/>
            <a:ext cx="1357322" cy="428628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16832" y="395536"/>
            <a:ext cx="1296144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「ありがとう」が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9" name="雲 8"/>
          <p:cNvSpPr/>
          <p:nvPr/>
        </p:nvSpPr>
        <p:spPr>
          <a:xfrm>
            <a:off x="3212976" y="323528"/>
            <a:ext cx="1512168" cy="428628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29000" y="395536"/>
            <a:ext cx="1224136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あふれる街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1" name="雲 10"/>
          <p:cNvSpPr/>
          <p:nvPr/>
        </p:nvSpPr>
        <p:spPr>
          <a:xfrm>
            <a:off x="4653136" y="467544"/>
            <a:ext cx="1357322" cy="360040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869160" y="539552"/>
            <a:ext cx="1008112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　</a:t>
            </a:r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ふ　か　や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3" name="WordArt 1028"/>
          <p:cNvSpPr>
            <a:spLocks noChangeArrowheads="1" noChangeShapeType="1" noTextEdit="1"/>
          </p:cNvSpPr>
          <p:nvPr/>
        </p:nvSpPr>
        <p:spPr bwMode="auto">
          <a:xfrm>
            <a:off x="2060848" y="755576"/>
            <a:ext cx="2808312" cy="4320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ja-JP" altLang="en-US" sz="1400" kern="10" dirty="0" smtClean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令和４年度</a:t>
            </a:r>
            <a:r>
              <a:rPr lang="ja-JP" altLang="en-US" sz="1400" kern="10" dirty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　</a:t>
            </a:r>
            <a:r>
              <a:rPr lang="ja-JP" altLang="en-US" sz="1400" kern="10" dirty="0" smtClean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上柴東小グランドデザイン</a:t>
            </a:r>
            <a:endParaRPr lang="ja-JP" altLang="en-US" sz="1400" kern="10" dirty="0">
              <a:ln w="31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chemeClr val="bg1"/>
                </a:outerShdw>
              </a:effectLst>
              <a:latin typeface="HGS創英角ﾎﾟｯﾌﾟ体"/>
              <a:ea typeface="HGS創英角ﾎﾟｯﾌﾟ体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57232" y="1285852"/>
            <a:ext cx="5286412" cy="369332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kumimoji="1" lang="ja-JP" alt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夢</a:t>
            </a:r>
            <a:r>
              <a:rPr lang="ja-JP" alt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と</a:t>
            </a:r>
            <a:r>
              <a:rPr kumimoji="1" lang="ja-JP" alt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志をはぐくむ上柴東っ子の育成</a:t>
            </a:r>
            <a:endParaRPr kumimoji="1" lang="ja-JP" alt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480" y="171448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本気で学ぶ子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14554" y="1714480"/>
            <a:ext cx="2140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思いやりがある子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6256" y="1714480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進んで運動する子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36712" y="2123728"/>
            <a:ext cx="1143008" cy="26808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36912" y="2123728"/>
            <a:ext cx="115212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797152" y="2123728"/>
            <a:ext cx="114300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78092" y="2051844"/>
            <a:ext cx="1085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本気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776018" y="2064198"/>
            <a:ext cx="1017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仲よく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19188" y="2068317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元気よく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4664" y="2411760"/>
            <a:ext cx="1785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○話す人の目を見て聞こう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○</a:t>
            </a:r>
            <a:r>
              <a:rPr lang="ja-JP" altLang="en-US" sz="1050" dirty="0" smtClean="0"/>
              <a:t>よく</a:t>
            </a:r>
            <a:r>
              <a:rPr kumimoji="1" lang="ja-JP" altLang="en-US" sz="1050" dirty="0" smtClean="0"/>
              <a:t>考えて発表しよう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○学習準備を進んでしよう</a:t>
            </a:r>
            <a:endParaRPr kumimoji="1" lang="ja-JP" altLang="en-US" sz="105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204864" y="2411760"/>
            <a:ext cx="22860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</a:t>
            </a:r>
            <a:r>
              <a:rPr kumimoji="1" lang="ja-JP" altLang="en-US" sz="1000" dirty="0" smtClean="0"/>
              <a:t>「ありがとう」の</a:t>
            </a:r>
            <a:r>
              <a:rPr lang="ja-JP" altLang="en-US" sz="1000" dirty="0" smtClean="0"/>
              <a:t>心と</a:t>
            </a:r>
            <a:r>
              <a:rPr kumimoji="1" lang="ja-JP" altLang="en-US" sz="1000" dirty="0" smtClean="0"/>
              <a:t>言葉を実践しよう</a:t>
            </a:r>
            <a:endParaRPr kumimoji="1" lang="en-US" altLang="ja-JP" sz="1000" dirty="0" smtClean="0"/>
          </a:p>
          <a:p>
            <a:r>
              <a:rPr kumimoji="1" lang="ja-JP" altLang="en-US" sz="1050" dirty="0" smtClean="0"/>
              <a:t>○</a:t>
            </a:r>
            <a:r>
              <a:rPr lang="ja-JP" altLang="en-US" sz="1050" dirty="0" smtClean="0"/>
              <a:t>よい</a:t>
            </a:r>
            <a:r>
              <a:rPr kumimoji="1" lang="ja-JP" altLang="en-US" sz="1050" dirty="0" smtClean="0"/>
              <a:t>言葉、きれいな言葉を使おう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○明るいあいさつと返事をしよう</a:t>
            </a:r>
            <a:endParaRPr kumimoji="1" lang="ja-JP" altLang="en-US" sz="105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65104" y="2411760"/>
            <a:ext cx="22157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</a:t>
            </a:r>
            <a:r>
              <a:rPr kumimoji="1" lang="ja-JP" altLang="en-US" sz="1000" dirty="0" smtClean="0"/>
              <a:t>目標に向かって努力</a:t>
            </a:r>
            <a:r>
              <a:rPr lang="ja-JP" altLang="en-US" sz="1000" dirty="0" smtClean="0"/>
              <a:t>しよう</a:t>
            </a:r>
            <a:endParaRPr kumimoji="1" lang="en-US" altLang="ja-JP" sz="1000" dirty="0" smtClean="0"/>
          </a:p>
          <a:p>
            <a:r>
              <a:rPr lang="ja-JP" altLang="en-US" sz="1000" dirty="0" smtClean="0"/>
              <a:t>○元気に遊び、</a:t>
            </a:r>
            <a:r>
              <a:rPr lang="ja-JP" altLang="en-US" sz="1050" dirty="0" smtClean="0"/>
              <a:t>体力を伸ばそう</a:t>
            </a:r>
            <a:endParaRPr lang="en-US" altLang="ja-JP" sz="1050" dirty="0" smtClean="0"/>
          </a:p>
          <a:p>
            <a:r>
              <a:rPr kumimoji="1" lang="ja-JP" altLang="en-US" sz="1050" dirty="0" smtClean="0"/>
              <a:t>○早寝・早起き・朝ご飯を心がけよう</a:t>
            </a:r>
            <a:endParaRPr kumimoji="1" lang="ja-JP" altLang="en-US" sz="1050" dirty="0"/>
          </a:p>
        </p:txBody>
      </p:sp>
      <p:sp>
        <p:nvSpPr>
          <p:cNvPr id="32" name="フローチャート : 準備 31"/>
          <p:cNvSpPr/>
          <p:nvPr/>
        </p:nvSpPr>
        <p:spPr>
          <a:xfrm>
            <a:off x="406811" y="6681880"/>
            <a:ext cx="1368152" cy="285752"/>
          </a:xfrm>
          <a:prstGeom prst="flowChartPreparation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  <a:tileRect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3" name="フローチャート : 準備 32"/>
          <p:cNvSpPr/>
          <p:nvPr/>
        </p:nvSpPr>
        <p:spPr>
          <a:xfrm>
            <a:off x="1725697" y="6681880"/>
            <a:ext cx="1512168" cy="285752"/>
          </a:xfrm>
          <a:prstGeom prst="flowChartPreparation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  <a:tileRect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4" name="フローチャート : 準備 33"/>
          <p:cNvSpPr/>
          <p:nvPr/>
        </p:nvSpPr>
        <p:spPr>
          <a:xfrm>
            <a:off x="3160172" y="6681408"/>
            <a:ext cx="1512168" cy="285752"/>
          </a:xfrm>
          <a:prstGeom prst="flowChartPreparation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フローチャート : 準備 34"/>
          <p:cNvSpPr/>
          <p:nvPr/>
        </p:nvSpPr>
        <p:spPr>
          <a:xfrm>
            <a:off x="4644649" y="6679605"/>
            <a:ext cx="1008112" cy="285752"/>
          </a:xfrm>
          <a:prstGeom prst="flowChartPreparation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126810" y="662010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 道徳的体験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824941" y="66406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運動と遊び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745109" y="663479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</a:t>
            </a:r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立腰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26485" y="662740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  教育相談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42" name="上矢印 41"/>
          <p:cNvSpPr/>
          <p:nvPr/>
        </p:nvSpPr>
        <p:spPr>
          <a:xfrm>
            <a:off x="857232" y="3286116"/>
            <a:ext cx="785818" cy="2143140"/>
          </a:xfrm>
          <a:prstGeom prst="upArrow">
            <a:avLst/>
          </a:prstGeom>
          <a:gradFill flip="none" rotWithShape="1"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000108" y="3643306"/>
            <a:ext cx="461665" cy="20717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  <a:latin typeface="AR P悠々ゴシック体E" pitchFamily="50" charset="-128"/>
                <a:ea typeface="AR P悠々ゴシック体E" pitchFamily="50" charset="-128"/>
              </a:rPr>
              <a:t>「支援」・育てる</a:t>
            </a:r>
            <a:endParaRPr kumimoji="1" lang="ja-JP" altLang="en-US" dirty="0">
              <a:solidFill>
                <a:srgbClr val="0000FF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844824" y="4355976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AR P明朝体U" pitchFamily="50" charset="-128"/>
                <a:ea typeface="AR P明朝体U" pitchFamily="50" charset="-128"/>
              </a:rPr>
              <a:t>知・徳・体・情・意</a:t>
            </a:r>
            <a:endParaRPr kumimoji="1" lang="ja-JP" altLang="en-US" sz="2400" b="1" dirty="0"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124744" y="514806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　知識・技能・思考力・判断力・表現力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62" name="星 7 61"/>
          <p:cNvSpPr/>
          <p:nvPr/>
        </p:nvSpPr>
        <p:spPr>
          <a:xfrm>
            <a:off x="2338773" y="3903572"/>
            <a:ext cx="630429" cy="533203"/>
          </a:xfrm>
          <a:prstGeom prst="star7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夢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63" name="星 7 62"/>
          <p:cNvSpPr/>
          <p:nvPr/>
        </p:nvSpPr>
        <p:spPr>
          <a:xfrm>
            <a:off x="3611300" y="3910625"/>
            <a:ext cx="627458" cy="535399"/>
          </a:xfrm>
          <a:prstGeom prst="star7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志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750587" y="8337899"/>
            <a:ext cx="34385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 smtClean="0">
                <a:latin typeface="+mn-ea"/>
              </a:rPr>
              <a:t>〇目標に向かって最後まで粘り強く努力する子</a:t>
            </a:r>
            <a:endParaRPr kumimoji="0" lang="ja-JP" altLang="en-US" sz="1100" dirty="0">
              <a:latin typeface="+mn-ea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 smtClean="0">
                <a:latin typeface="+mn-ea"/>
              </a:rPr>
              <a:t>〇自分の学びを振り返り、学習計画を立てられる子</a:t>
            </a:r>
            <a:endParaRPr kumimoji="0" lang="ja-JP" altLang="en-US" sz="2000" dirty="0">
              <a:latin typeface="+mn-ea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 smtClean="0">
                <a:latin typeface="+mn-ea"/>
              </a:rPr>
              <a:t>〇自分の考えをしっかり持てる子</a:t>
            </a:r>
            <a:endParaRPr kumimoji="0" lang="ja-JP" altLang="en-US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 smtClean="0">
                <a:latin typeface="+mn-ea"/>
              </a:rPr>
              <a:t>〇友達の</a:t>
            </a:r>
            <a:r>
              <a:rPr kumimoji="0" lang="ja-JP" altLang="en-US" sz="1100" dirty="0" smtClean="0">
                <a:latin typeface="+mn-ea"/>
              </a:rPr>
              <a:t>意見を聞き、自分の考えを深められる子</a:t>
            </a:r>
            <a:r>
              <a:rPr lang="ja-JP" altLang="en-US" sz="1100" dirty="0" smtClean="0">
                <a:latin typeface="AR P丸ゴシック体E" pitchFamily="50" charset="-128"/>
                <a:ea typeface="AR P丸ゴシック体E" pitchFamily="50" charset="-128"/>
              </a:rPr>
              <a:t>　　</a:t>
            </a:r>
            <a:endParaRPr lang="ja-JP" altLang="en-US" sz="11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624526" y="771405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秩序感がある</a:t>
            </a:r>
            <a:endParaRPr kumimoji="1" lang="ja-JP" altLang="en-US" sz="14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623481" y="7678667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品性がある</a:t>
            </a:r>
            <a:endParaRPr kumimoji="1" lang="ja-JP" altLang="en-US" sz="14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283271" y="7051474"/>
            <a:ext cx="6284222" cy="626663"/>
          </a:xfrm>
          <a:prstGeom prst="roundRect">
            <a:avLst/>
          </a:prstGeom>
          <a:solidFill>
            <a:srgbClr val="FFCCFF">
              <a:alpha val="50000"/>
            </a:srgbClr>
          </a:solidFill>
          <a:ln cmpd="dbl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90" dirty="0" smtClean="0">
                <a:solidFill>
                  <a:srgbClr val="002060"/>
                </a:solidFill>
                <a:ea typeface="HGP創英角ﾎﾟｯﾌﾟ体" pitchFamily="50" charset="-128"/>
              </a:rPr>
              <a:t>　  </a:t>
            </a:r>
            <a:r>
              <a:rPr kumimoji="1" lang="ja-JP" altLang="en-US" sz="1790" dirty="0" smtClean="0">
                <a:solidFill>
                  <a:srgbClr val="7030A0"/>
                </a:solidFill>
                <a:ea typeface="HGP創英角ﾎﾟｯﾌﾟ体" pitchFamily="50" charset="-128"/>
              </a:rPr>
              <a:t>腰骨を立て「学校が好きで生き生き活躍する子」の育成</a:t>
            </a:r>
            <a:r>
              <a:rPr kumimoji="1" lang="en-US" altLang="ja-JP" sz="1790" b="1" dirty="0" smtClean="0">
                <a:solidFill>
                  <a:srgbClr val="7030A0"/>
                </a:solidFill>
                <a:ea typeface="HGP創英角ﾎﾟｯﾌﾟ体" pitchFamily="50" charset="-128"/>
              </a:rPr>
              <a:t>!</a:t>
            </a:r>
            <a:r>
              <a:rPr kumimoji="1" lang="ja-JP" altLang="en-US" sz="1790" dirty="0" smtClean="0">
                <a:solidFill>
                  <a:srgbClr val="7030A0"/>
                </a:solidFill>
                <a:ea typeface="HGP創英角ﾎﾟｯﾌﾟ体" pitchFamily="50" charset="-128"/>
              </a:rPr>
              <a:t>　</a:t>
            </a:r>
            <a:endParaRPr kumimoji="1" lang="en-US" altLang="ja-JP" sz="1790" dirty="0" smtClean="0">
              <a:solidFill>
                <a:srgbClr val="7030A0"/>
              </a:solidFill>
              <a:ea typeface="HGP創英角ﾎﾟｯﾌﾟ体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rgbClr val="7030A0"/>
                </a:solidFill>
                <a:ea typeface="HGP創英角ﾎﾟｯﾌﾟ体" pitchFamily="50" charset="-128"/>
              </a:rPr>
              <a:t>子どもが、よく学び、よく遊び、よく働き、よく話し</a:t>
            </a:r>
            <a:r>
              <a:rPr kumimoji="1" lang="ja-JP" altLang="en-US" sz="1200" dirty="0" smtClean="0">
                <a:solidFill>
                  <a:srgbClr val="7030A0"/>
                </a:solidFill>
                <a:ea typeface="HGP創英角ﾎﾟｯﾌﾟ体" pitchFamily="50" charset="-128"/>
              </a:rPr>
              <a:t>、笑顔</a:t>
            </a:r>
            <a:r>
              <a:rPr kumimoji="1" lang="ja-JP" altLang="en-US" sz="1200" dirty="0" smtClean="0">
                <a:solidFill>
                  <a:srgbClr val="7030A0"/>
                </a:solidFill>
                <a:ea typeface="HGP創英角ﾎﾟｯﾌﾟ体" pitchFamily="50" charset="-128"/>
              </a:rPr>
              <a:t>あふれる元気な学校</a:t>
            </a:r>
            <a:endParaRPr kumimoji="1" lang="ja-JP" altLang="en-US" sz="1200" dirty="0">
              <a:solidFill>
                <a:srgbClr val="002060"/>
              </a:solidFill>
              <a:ea typeface="HGP創英角ﾎﾟｯﾌﾟ体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60648" y="7704742"/>
            <a:ext cx="6334247" cy="523220"/>
          </a:xfrm>
          <a:prstGeom prst="rect">
            <a:avLst/>
          </a:prstGeom>
          <a:gradFill flip="none" rotWithShape="1">
            <a:gsLst>
              <a:gs pos="0">
                <a:srgbClr val="FF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latin typeface="AR P丸ゴシック体E" pitchFamily="50" charset="-128"/>
                <a:ea typeface="AR P丸ゴシック体E" pitchFamily="50" charset="-128"/>
              </a:rPr>
              <a:t>夢と志をはぐくむ　上柴東っ子の育成</a:t>
            </a:r>
            <a:endParaRPr lang="en-US" altLang="ja-JP" sz="1600" dirty="0" smtClean="0">
              <a:latin typeface="AR P丸ゴシック体E" pitchFamily="50" charset="-128"/>
              <a:ea typeface="AR P丸ゴシック体E" pitchFamily="50" charset="-128"/>
            </a:endParaRPr>
          </a:p>
          <a:p>
            <a:pPr algn="ctr"/>
            <a:r>
              <a:rPr lang="ja-JP" altLang="en-US" sz="1200" dirty="0" smtClean="0">
                <a:latin typeface="AR P丸ゴシック体E" pitchFamily="50" charset="-128"/>
                <a:ea typeface="AR P丸ゴシック体E" pitchFamily="50" charset="-128"/>
              </a:rPr>
              <a:t>～「主体的に学習に取り組む態度」の育成を目指して～</a:t>
            </a:r>
            <a:r>
              <a:rPr lang="ja-JP" altLang="en-US" sz="1000" dirty="0" smtClean="0"/>
              <a:t>　　　　　　　　　　　　　　　　　　　　　　　　　　　　　　</a:t>
            </a:r>
            <a:endParaRPr kumimoji="1" lang="ja-JP" altLang="en-US" sz="9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283271" y="7724931"/>
            <a:ext cx="79208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>
                <a:solidFill>
                  <a:srgbClr val="C00000"/>
                </a:solidFill>
                <a:latin typeface="AR P丸ゴシック体E" pitchFamily="50" charset="-128"/>
                <a:ea typeface="AR P丸ゴシック体E" pitchFamily="50" charset="-128"/>
              </a:rPr>
              <a:t>研究主題</a:t>
            </a:r>
            <a:endParaRPr kumimoji="1" lang="ja-JP" altLang="en-US" sz="900" dirty="0">
              <a:solidFill>
                <a:srgbClr val="C0000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9" name="フローチャート : 磁気ディスク 78"/>
          <p:cNvSpPr/>
          <p:nvPr/>
        </p:nvSpPr>
        <p:spPr>
          <a:xfrm>
            <a:off x="1484784" y="550810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rgbClr val="C00000"/>
                </a:solidFill>
              </a:rPr>
              <a:t>家庭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857760" y="3214678"/>
            <a:ext cx="10001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solidFill>
                <a:schemeClr val="accent2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60648" y="399593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お手本</a:t>
            </a:r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となる教師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715016" y="4071934"/>
            <a:ext cx="714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快活・</a:t>
            </a:r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愛情・情熱の教師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85728" y="4572000"/>
            <a:ext cx="785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組織で目標に向かう教師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2" name="ホームベース 91"/>
          <p:cNvSpPr/>
          <p:nvPr/>
        </p:nvSpPr>
        <p:spPr>
          <a:xfrm rot="10800000">
            <a:off x="5572140" y="4714876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733256" y="478802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学び続ける教師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6" name="左右矢印 95"/>
          <p:cNvSpPr/>
          <p:nvPr/>
        </p:nvSpPr>
        <p:spPr>
          <a:xfrm>
            <a:off x="1714488" y="5572132"/>
            <a:ext cx="857256" cy="357190"/>
          </a:xfrm>
          <a:prstGeom prst="leftRightArrow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1810684" y="5643005"/>
            <a:ext cx="10001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rgbClr val="7030A0"/>
                </a:solidFill>
              </a:rPr>
              <a:t>学校応援団</a:t>
            </a:r>
            <a:endParaRPr kumimoji="1" lang="ja-JP" altLang="en-US" sz="800" b="1" dirty="0">
              <a:solidFill>
                <a:srgbClr val="7030A0"/>
              </a:solidFill>
            </a:endParaRPr>
          </a:p>
        </p:txBody>
      </p:sp>
      <p:sp>
        <p:nvSpPr>
          <p:cNvPr id="100" name="対角する 2 つの角を丸めた四角形 99"/>
          <p:cNvSpPr/>
          <p:nvPr/>
        </p:nvSpPr>
        <p:spPr>
          <a:xfrm>
            <a:off x="326485" y="7165936"/>
            <a:ext cx="500066" cy="21431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83271" y="7145695"/>
            <a:ext cx="7857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rgbClr val="C00000"/>
                </a:solidFill>
                <a:latin typeface="AR P丸ゴシック体E" pitchFamily="50" charset="-128"/>
                <a:ea typeface="AR P丸ゴシック体E" pitchFamily="50" charset="-128"/>
              </a:rPr>
              <a:t>ミッション</a:t>
            </a:r>
            <a:endParaRPr kumimoji="1" lang="ja-JP" altLang="en-US" sz="900" dirty="0">
              <a:solidFill>
                <a:srgbClr val="C0000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02" name="フローチャート : 磁気ディスク 101"/>
          <p:cNvSpPr/>
          <p:nvPr/>
        </p:nvSpPr>
        <p:spPr>
          <a:xfrm>
            <a:off x="2624526" y="5506047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C00000"/>
                </a:solidFill>
              </a:rPr>
              <a:t>学校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3" name="フローチャート : 磁気ディスク 102"/>
          <p:cNvSpPr/>
          <p:nvPr/>
        </p:nvSpPr>
        <p:spPr>
          <a:xfrm>
            <a:off x="3571876" y="550069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C00000"/>
                </a:solidFill>
              </a:rPr>
              <a:t>学校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4" name="フローチャート : 磁気ディスク 103"/>
          <p:cNvSpPr/>
          <p:nvPr/>
        </p:nvSpPr>
        <p:spPr>
          <a:xfrm>
            <a:off x="4797152" y="550810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rgbClr val="C00000"/>
                </a:solidFill>
              </a:rPr>
              <a:t>地域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861048" y="5652120"/>
            <a:ext cx="928694" cy="214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rgbClr val="7030A0"/>
                </a:solidFill>
              </a:rPr>
              <a:t>　　学校応援団</a:t>
            </a:r>
            <a:endParaRPr kumimoji="1" lang="ja-JP" altLang="en-US" sz="800" b="1" dirty="0">
              <a:solidFill>
                <a:srgbClr val="7030A0"/>
              </a:solidFill>
            </a:endParaRPr>
          </a:p>
        </p:txBody>
      </p:sp>
      <p:sp>
        <p:nvSpPr>
          <p:cNvPr id="106" name="左右矢印 105"/>
          <p:cNvSpPr/>
          <p:nvPr/>
        </p:nvSpPr>
        <p:spPr>
          <a:xfrm>
            <a:off x="3861048" y="5580112"/>
            <a:ext cx="928694" cy="357190"/>
          </a:xfrm>
          <a:prstGeom prst="leftRightArrow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角丸四角形 106"/>
          <p:cNvSpPr/>
          <p:nvPr/>
        </p:nvSpPr>
        <p:spPr>
          <a:xfrm>
            <a:off x="4398938" y="3420049"/>
            <a:ext cx="1205904" cy="216024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itchFamily="50" charset="-128"/>
                <a:ea typeface="AR P明朝体U" pitchFamily="50" charset="-128"/>
              </a:rPr>
              <a:t>学びの博覧会場</a:t>
            </a:r>
            <a:endParaRPr kumimoji="1" lang="ja-JP" altLang="en-US" sz="11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3754215" y="5989747"/>
            <a:ext cx="1161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進んであいさつする子</a:t>
            </a:r>
            <a:endParaRPr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たくさん挑戦・体験する子</a:t>
            </a:r>
            <a:endParaRPr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1642510" y="5952147"/>
            <a:ext cx="12858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脱いだく</a:t>
            </a:r>
            <a:r>
              <a:rPr kumimoji="1" lang="ja-JP" altLang="en-US" sz="700" dirty="0" err="1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つを</a:t>
            </a:r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そろえる子</a:t>
            </a:r>
            <a:endParaRPr kumimoji="1"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毎日勉強する子</a:t>
            </a:r>
            <a:endParaRPr kumimoji="1"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700" dirty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心</a:t>
            </a:r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のこもった言葉を使える子</a:t>
            </a:r>
            <a:endParaRPr kumimoji="1" lang="ja-JP" altLang="en-US" sz="700" dirty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4869160" y="899592"/>
            <a:ext cx="18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深谷市</a:t>
            </a:r>
            <a:r>
              <a:rPr kumimoji="1" lang="ja-JP" altLang="en-US" sz="1100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教育振興基本計画</a:t>
            </a:r>
            <a:endParaRPr kumimoji="1" lang="ja-JP" altLang="en-US" sz="1100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113" name="Picture 2" descr="\\192.168.2.60\共有\１９年度\03教務\教務主任\校章・施策・校歌・掲示\校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0"/>
            <a:ext cx="1136546" cy="856766"/>
          </a:xfrm>
          <a:prstGeom prst="rect">
            <a:avLst/>
          </a:prstGeom>
          <a:noFill/>
        </p:spPr>
      </p:pic>
      <p:sp>
        <p:nvSpPr>
          <p:cNvPr id="114" name="テキスト ボックス 113"/>
          <p:cNvSpPr txBox="1"/>
          <p:nvPr/>
        </p:nvSpPr>
        <p:spPr>
          <a:xfrm>
            <a:off x="260648" y="611560"/>
            <a:ext cx="12144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All  Children</a:t>
            </a:r>
            <a:r>
              <a:rPr lang="ja-JP" altLang="en-US" sz="800" dirty="0" smtClean="0"/>
              <a:t>  </a:t>
            </a:r>
            <a:r>
              <a:rPr kumimoji="1" lang="en-US" altLang="ja-JP" sz="800" dirty="0" smtClean="0"/>
              <a:t>Can Learn !</a:t>
            </a:r>
            <a:endParaRPr kumimoji="1" lang="ja-JP" altLang="en-US" sz="800" dirty="0"/>
          </a:p>
        </p:txBody>
      </p:sp>
      <p:sp>
        <p:nvSpPr>
          <p:cNvPr id="115" name="円/楕円 114"/>
          <p:cNvSpPr/>
          <p:nvPr/>
        </p:nvSpPr>
        <p:spPr>
          <a:xfrm>
            <a:off x="5661248" y="3571868"/>
            <a:ext cx="768148" cy="428628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5604842" y="3607231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一人一人</a:t>
            </a:r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が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キーパーソン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の組織</a:t>
            </a:r>
            <a:endParaRPr kumimoji="1" lang="ja-JP" altLang="en-US" sz="800" dirty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19" name="円/楕円 118"/>
          <p:cNvSpPr/>
          <p:nvPr/>
        </p:nvSpPr>
        <p:spPr>
          <a:xfrm>
            <a:off x="188640" y="5220072"/>
            <a:ext cx="857256" cy="428628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88640" y="5220072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一人一人</a:t>
            </a:r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が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キーパーソン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の組織</a:t>
            </a:r>
            <a:endParaRPr kumimoji="1" lang="ja-JP" altLang="en-US" sz="800" dirty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26" name="WordArt 1028"/>
          <p:cNvSpPr>
            <a:spLocks noChangeArrowheads="1" noChangeShapeType="1" noTextEdit="1"/>
          </p:cNvSpPr>
          <p:nvPr/>
        </p:nvSpPr>
        <p:spPr bwMode="auto">
          <a:xfrm>
            <a:off x="260648" y="755576"/>
            <a:ext cx="1428760" cy="4291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endParaRPr lang="ja-JP" altLang="en-US" sz="1400" kern="10" dirty="0">
              <a:ln w="31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chemeClr val="bg1"/>
                </a:outerShdw>
              </a:effectLst>
              <a:latin typeface="HGS創英角ﾎﾟｯﾌﾟ体"/>
              <a:ea typeface="HGS創英角ﾎﾟｯﾌﾟ体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260648" y="899592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AR P丸ゴシック体E" pitchFamily="50" charset="-128"/>
                <a:ea typeface="AR P丸ゴシック体E" pitchFamily="50" charset="-128"/>
              </a:rPr>
              <a:t>深谷市立上柴東小学校</a:t>
            </a:r>
            <a:endParaRPr kumimoji="1" lang="ja-JP" altLang="en-US" sz="12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08" name="横巻き 107"/>
          <p:cNvSpPr/>
          <p:nvPr/>
        </p:nvSpPr>
        <p:spPr>
          <a:xfrm>
            <a:off x="4365104" y="3045532"/>
            <a:ext cx="1260140" cy="357190"/>
          </a:xfrm>
          <a:prstGeom prst="horizontalScroll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rgbClr val="D60093"/>
                </a:solidFill>
              </a:rPr>
              <a:t>基礎・基本の定着</a:t>
            </a:r>
            <a:endParaRPr kumimoji="1" lang="ja-JP" altLang="en-US" sz="1050" dirty="0">
              <a:solidFill>
                <a:srgbClr val="D60093"/>
              </a:solidFill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992" y="2979640"/>
            <a:ext cx="1061422" cy="796067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7" r="7236" b="15721"/>
          <a:stretch/>
        </p:blipFill>
        <p:spPr>
          <a:xfrm>
            <a:off x="5644781" y="2960558"/>
            <a:ext cx="996795" cy="614596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20" y="5341244"/>
            <a:ext cx="1154211" cy="865658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90"/>
          <a:stretch/>
        </p:blipFill>
        <p:spPr>
          <a:xfrm>
            <a:off x="5652761" y="6297434"/>
            <a:ext cx="1132615" cy="733170"/>
          </a:xfrm>
          <a:prstGeom prst="rect">
            <a:avLst/>
          </a:prstGeom>
        </p:spPr>
      </p:pic>
      <p:sp>
        <p:nvSpPr>
          <p:cNvPr id="97" name="テキスト ボックス 96"/>
          <p:cNvSpPr txBox="1"/>
          <p:nvPr/>
        </p:nvSpPr>
        <p:spPr>
          <a:xfrm>
            <a:off x="1734452" y="8186497"/>
            <a:ext cx="18390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目指す児童像　</a:t>
            </a:r>
            <a:endParaRPr kumimoji="1" lang="ja-JP" altLang="en-US" sz="11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4" name="横巻き 93"/>
          <p:cNvSpPr/>
          <p:nvPr/>
        </p:nvSpPr>
        <p:spPr>
          <a:xfrm>
            <a:off x="246007" y="2987824"/>
            <a:ext cx="1260140" cy="357190"/>
          </a:xfrm>
          <a:prstGeom prst="horizontalScroll">
            <a:avLst>
              <a:gd name="adj" fmla="val 15167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rgbClr val="D60093"/>
                </a:solidFill>
              </a:rPr>
              <a:t>個に応じた指導</a:t>
            </a:r>
            <a:endParaRPr kumimoji="1" lang="ja-JP" altLang="en-US" sz="1050" dirty="0">
              <a:solidFill>
                <a:srgbClr val="D60093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125965" y="6354873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　関心・意欲・態度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085184" y="3851920"/>
            <a:ext cx="461665" cy="21431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  <a:latin typeface="AR P悠々ゴシック体E" pitchFamily="50" charset="-128"/>
                <a:ea typeface="AR P悠々ゴシック体E" pitchFamily="50" charset="-128"/>
              </a:rPr>
              <a:t>「指導」・教える</a:t>
            </a:r>
            <a:endParaRPr kumimoji="1" lang="ja-JP" altLang="en-US" dirty="0">
              <a:solidFill>
                <a:srgbClr val="0000FF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58" name="円/楕円 57"/>
          <p:cNvSpPr/>
          <p:nvPr/>
        </p:nvSpPr>
        <p:spPr>
          <a:xfrm>
            <a:off x="2768442" y="3255206"/>
            <a:ext cx="1039049" cy="536864"/>
          </a:xfrm>
          <a:prstGeom prst="ellipse">
            <a:avLst/>
          </a:prstGeom>
          <a:solidFill>
            <a:srgbClr val="CC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768442" y="3341541"/>
            <a:ext cx="1214446" cy="369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生きる力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80"/>
          <a:stretch/>
        </p:blipFill>
        <p:spPr>
          <a:xfrm>
            <a:off x="404664" y="8254811"/>
            <a:ext cx="1169479" cy="784316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86"/>
          <a:stretch/>
        </p:blipFill>
        <p:spPr>
          <a:xfrm>
            <a:off x="5152018" y="8310319"/>
            <a:ext cx="1339412" cy="7605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</TotalTime>
  <Words>434</Words>
  <Application>Microsoft Office PowerPoint</Application>
  <PresentationFormat>画面に合わせる (4:3)</PresentationFormat>
  <Paragraphs>75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P丸ゴシック体E</vt:lpstr>
      <vt:lpstr>AR P明朝体U</vt:lpstr>
      <vt:lpstr>AR P悠々ゴシック体E</vt:lpstr>
      <vt:lpstr>HGP創英角ﾎﾟｯﾌﾟ体</vt:lpstr>
      <vt:lpstr>HGS創英角ﾎﾟｯﾌﾟ体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深谷市</dc:creator>
  <cp:lastModifiedBy>上柴東小学校_教頭</cp:lastModifiedBy>
  <cp:revision>221</cp:revision>
  <cp:lastPrinted>2020-02-21T05:40:44Z</cp:lastPrinted>
  <dcterms:created xsi:type="dcterms:W3CDTF">2008-05-02T03:08:27Z</dcterms:created>
  <dcterms:modified xsi:type="dcterms:W3CDTF">2022-05-13T09:55:19Z</dcterms:modified>
</cp:coreProperties>
</file>